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2"/>
  </p:notesMasterIdLst>
  <p:handoutMasterIdLst>
    <p:handoutMasterId r:id="rId23"/>
  </p:handoutMasterIdLst>
  <p:sldIdLst>
    <p:sldId id="514" r:id="rId2"/>
    <p:sldId id="593" r:id="rId3"/>
    <p:sldId id="601" r:id="rId4"/>
    <p:sldId id="602" r:id="rId5"/>
    <p:sldId id="598" r:id="rId6"/>
    <p:sldId id="604" r:id="rId7"/>
    <p:sldId id="595" r:id="rId8"/>
    <p:sldId id="596" r:id="rId9"/>
    <p:sldId id="603" r:id="rId10"/>
    <p:sldId id="572" r:id="rId11"/>
    <p:sldId id="599" r:id="rId12"/>
    <p:sldId id="600" r:id="rId13"/>
    <p:sldId id="608" r:id="rId14"/>
    <p:sldId id="609" r:id="rId15"/>
    <p:sldId id="610" r:id="rId16"/>
    <p:sldId id="611" r:id="rId17"/>
    <p:sldId id="612" r:id="rId18"/>
    <p:sldId id="605" r:id="rId19"/>
    <p:sldId id="606" r:id="rId20"/>
    <p:sldId id="607" r:id="rId2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6699"/>
    <a:srgbClr val="009999"/>
    <a:srgbClr val="C00000"/>
    <a:srgbClr val="FDD97F"/>
    <a:srgbClr val="33CCCC"/>
    <a:srgbClr val="CC0099"/>
    <a:srgbClr val="0B8729"/>
    <a:srgbClr val="D0F80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514" autoAdjust="0"/>
  </p:normalViewPr>
  <p:slideViewPr>
    <p:cSldViewPr>
      <p:cViewPr varScale="1">
        <p:scale>
          <a:sx n="78" d="100"/>
          <a:sy n="78" d="100"/>
        </p:scale>
        <p:origin x="18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42508572213713E-2"/>
          <c:y val="3.2626183403869351E-2"/>
          <c:w val="0.84855744449370274"/>
          <c:h val="0.75147100939439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профчастей ИЛС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830.6</c:v>
                </c:pt>
                <c:pt idx="1">
                  <c:v>849</c:v>
                </c:pt>
                <c:pt idx="2">
                  <c:v>865.6</c:v>
                </c:pt>
                <c:pt idx="3">
                  <c:v>879.1</c:v>
                </c:pt>
                <c:pt idx="4">
                  <c:v>892.1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7-4C7D-8A70-F833CE6484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ЗЛ, за которых уплачивались взносы на ППС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4.1664169732610074E-3"/>
                  <c:y val="2.7039605996746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7-4C7D-8A70-F833CE64841B}"/>
                </c:ext>
              </c:extLst>
            </c:dLbl>
            <c:dLbl>
              <c:idx val="1"/>
              <c:layout>
                <c:manualLayout>
                  <c:x val="0"/>
                  <c:y val="2.7039605996745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D7-4C7D-8A70-F833CE64841B}"/>
                </c:ext>
              </c:extLst>
            </c:dLbl>
            <c:dLbl>
              <c:idx val="2"/>
              <c:layout>
                <c:manualLayout>
                  <c:x val="4.1664169732610074E-3"/>
                  <c:y val="1.0815842398698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D7-4C7D-8A70-F833CE64841B}"/>
                </c:ext>
              </c:extLst>
            </c:dLbl>
            <c:dLbl>
              <c:idx val="3"/>
              <c:layout>
                <c:manualLayout>
                  <c:x val="6.9440282887683457E-3"/>
                  <c:y val="5.40792119934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D7-4C7D-8A70-F833CE64841B}"/>
                </c:ext>
              </c:extLst>
            </c:dLbl>
            <c:dLbl>
              <c:idx val="4"/>
              <c:layout>
                <c:manualLayout>
                  <c:x val="2.7776113155073383E-3"/>
                  <c:y val="8.1118817990237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D7-4C7D-8A70-F833CE648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372.8</c:v>
                </c:pt>
                <c:pt idx="1">
                  <c:v>357.2</c:v>
                </c:pt>
                <c:pt idx="2">
                  <c:v>346.7</c:v>
                </c:pt>
                <c:pt idx="3">
                  <c:v>343.2</c:v>
                </c:pt>
                <c:pt idx="4">
                  <c:v>354.8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D7-4C7D-8A70-F833CE648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83328"/>
        <c:axId val="143284864"/>
      </c:barChart>
      <c:catAx>
        <c:axId val="14328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BY"/>
          </a:p>
        </c:txPr>
        <c:crossAx val="143284864"/>
        <c:crosses val="autoZero"/>
        <c:auto val="1"/>
        <c:lblAlgn val="ctr"/>
        <c:lblOffset val="100"/>
        <c:noMultiLvlLbl val="0"/>
      </c:catAx>
      <c:valAx>
        <c:axId val="143284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143283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20598371838608E-2"/>
          <c:y val="0.89718370793478297"/>
          <c:w val="0.8999999207119882"/>
          <c:h val="6.1857460452913723E-2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42664637419821E-2"/>
          <c:y val="0.21756933343301771"/>
          <c:w val="0.9541078611005801"/>
          <c:h val="0.708812993059570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рабочих мест</c:v>
                </c:pt>
              </c:strCache>
            </c:strRef>
          </c:tx>
          <c:spPr>
            <a:ln>
              <a:noFill/>
            </a:ln>
          </c:spPr>
          <c:explosion val="1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58-4346-98B7-5CA345694076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58-4346-98B7-5CA345694076}"/>
              </c:ext>
            </c:extLst>
          </c:dPt>
          <c:dPt>
            <c:idx val="2"/>
            <c:bubble3D val="0"/>
            <c:explosion val="22"/>
            <c:spPr>
              <a:solidFill>
                <a:srgbClr val="C00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58-4346-98B7-5CA345694076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58-4346-98B7-5CA345694076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58-4346-98B7-5CA345694076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558-4346-98B7-5CA345694076}"/>
              </c:ext>
            </c:extLst>
          </c:dPt>
          <c:dPt>
            <c:idx val="6"/>
            <c:bubble3D val="0"/>
            <c:spPr>
              <a:solidFill>
                <a:srgbClr val="2C4D75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558-4346-98B7-5CA3456940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558-4346-98B7-5CA34569407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558-4346-98B7-5CA34569407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558-4346-98B7-5CA34569407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558-4346-98B7-5CA345694076}"/>
              </c:ext>
            </c:extLst>
          </c:dPt>
          <c:dLbls>
            <c:dLbl>
              <c:idx val="0"/>
              <c:layout>
                <c:manualLayout>
                  <c:x val="7.0279052669115202E-2"/>
                  <c:y val="-3.28052246410946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i="0" baseline="0" dirty="0">
                        <a:effectLst/>
                      </a:rPr>
                      <a:t>Педагогические работники</a:t>
                    </a:r>
                    <a:b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101 249 (26%)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58-4346-98B7-5CA345694076}"/>
                </c:ext>
              </c:extLst>
            </c:dLbl>
            <c:dLbl>
              <c:idx val="1"/>
              <c:layout>
                <c:manualLayout>
                  <c:x val="5.692574590280168E-2"/>
                  <c:y val="6.71799401433218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Список 2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87 185 (23%)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58-4346-98B7-5CA345694076}"/>
                </c:ext>
              </c:extLst>
            </c:dLbl>
            <c:dLbl>
              <c:idx val="2"/>
              <c:layout>
                <c:manualLayout>
                  <c:x val="-7.1823503884574813E-2"/>
                  <c:y val="1.79160027007587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Медицинские работники 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91 860 (24%)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58-4346-98B7-5CA345694076}"/>
                </c:ext>
              </c:extLst>
            </c:dLbl>
            <c:dLbl>
              <c:idx val="3"/>
              <c:layout>
                <c:manualLayout>
                  <c:x val="-7.4467567760191603E-2"/>
                  <c:y val="6.24762288578517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Трактористы</a:t>
                    </a:r>
                    <a:br>
                      <a:rPr lang="ru-RU" sz="1400" dirty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35 447</a:t>
                    </a:r>
                    <a:r>
                      <a:rPr lang="ru-RU" sz="1400" baseline="0" dirty="0">
                        <a:latin typeface="Arial" pitchFamily="34" charset="0"/>
                        <a:cs typeface="Arial" pitchFamily="34" charset="0"/>
                      </a:rPr>
                      <a:t> (9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558-4346-98B7-5CA345694076}"/>
                </c:ext>
              </c:extLst>
            </c:dLbl>
            <c:dLbl>
              <c:idx val="4"/>
              <c:layout>
                <c:manualLayout>
                  <c:x val="-7.3110546564124593E-2"/>
                  <c:y val="-4.20623550783499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Операторы</a:t>
                    </a:r>
                    <a:br>
                      <a:rPr lang="ru-RU" sz="1400" dirty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32 898 (9%)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558-4346-98B7-5CA345694076}"/>
                </c:ext>
              </c:extLst>
            </c:dLbl>
            <c:dLbl>
              <c:idx val="5"/>
              <c:layout>
                <c:manualLayout>
                  <c:x val="-4.5934547610402006E-2"/>
                  <c:y val="-3.31338918986717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Список</a:t>
                    </a:r>
                    <a:r>
                      <a:rPr lang="ru-RU" sz="1400" b="1" baseline="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1 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18 382</a:t>
                    </a:r>
                    <a:r>
                      <a:rPr lang="ru-RU" sz="1400" baseline="0" dirty="0">
                        <a:latin typeface="Arial" pitchFamily="34" charset="0"/>
                        <a:cs typeface="Arial" pitchFamily="34" charset="0"/>
                      </a:rPr>
                      <a:t> (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5%)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558-4346-98B7-5CA345694076}"/>
                </c:ext>
              </c:extLst>
            </c:dLbl>
            <c:dLbl>
              <c:idx val="6"/>
              <c:layout>
                <c:manualLayout>
                  <c:x val="3.6674936939124381E-2"/>
                  <c:y val="-3.86975678426258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Водители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7 712 (2%)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558-4346-98B7-5CA345694076}"/>
                </c:ext>
              </c:extLst>
            </c:dLbl>
            <c:dLbl>
              <c:idx val="7"/>
              <c:layout>
                <c:manualLayout>
                  <c:x val="0.14232184385761024"/>
                  <c:y val="-3.09954894915862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Спортсмены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2 305 – (1%)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558-4346-98B7-5CA34569407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58-4346-98B7-5CA34569407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58-4346-98B7-5CA34569407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58-4346-98B7-5CA34569407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0"/>
                <c:pt idx="0">
                  <c:v>педраб</c:v>
                </c:pt>
                <c:pt idx="1">
                  <c:v>сП2</c:v>
                </c:pt>
                <c:pt idx="2">
                  <c:v>медраб</c:v>
                </c:pt>
                <c:pt idx="3">
                  <c:v>тракторист</c:v>
                </c:pt>
                <c:pt idx="4">
                  <c:v>операторы</c:v>
                </c:pt>
                <c:pt idx="5">
                  <c:v>СП1</c:v>
                </c:pt>
                <c:pt idx="6">
                  <c:v>водители</c:v>
                </c:pt>
                <c:pt idx="7">
                  <c:v>ПРОФСПОРТ</c:v>
                </c:pt>
                <c:pt idx="8">
                  <c:v>ТЕКСТИЛЬ</c:v>
                </c:pt>
                <c:pt idx="9">
                  <c:v>ПОДЗЕМРАБ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101249</c:v>
                </c:pt>
                <c:pt idx="1">
                  <c:v>87185</c:v>
                </c:pt>
                <c:pt idx="2">
                  <c:v>91860</c:v>
                </c:pt>
                <c:pt idx="3">
                  <c:v>35447</c:v>
                </c:pt>
                <c:pt idx="4">
                  <c:v>32898</c:v>
                </c:pt>
                <c:pt idx="5">
                  <c:v>18382</c:v>
                </c:pt>
                <c:pt idx="6">
                  <c:v>7712</c:v>
                </c:pt>
                <c:pt idx="7">
                  <c:v>2305</c:v>
                </c:pt>
                <c:pt idx="8">
                  <c:v>1936</c:v>
                </c:pt>
                <c:pt idx="9">
                  <c:v>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58-4346-98B7-5CA345694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7558-4346-98B7-5CA3456940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7558-4346-98B7-5CA3456940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7558-4346-98B7-5CA3456940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7558-4346-98B7-5CA3456940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7558-4346-98B7-5CA3456940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7558-4346-98B7-5CA3456940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7558-4346-98B7-5CA3456940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7558-4346-98B7-5CA34569407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7558-4346-98B7-5CA34569407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7558-4346-98B7-5CA34569407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7558-4346-98B7-5CA345694076}"/>
              </c:ext>
            </c:extLst>
          </c:dPt>
          <c:cat>
            <c:strRef>
              <c:f>Sheet1!$A$2:$A$12</c:f>
              <c:strCache>
                <c:ptCount val="10"/>
                <c:pt idx="0">
                  <c:v>педраб</c:v>
                </c:pt>
                <c:pt idx="1">
                  <c:v>сП2</c:v>
                </c:pt>
                <c:pt idx="2">
                  <c:v>медраб</c:v>
                </c:pt>
                <c:pt idx="3">
                  <c:v>тракторист</c:v>
                </c:pt>
                <c:pt idx="4">
                  <c:v>операторы</c:v>
                </c:pt>
                <c:pt idx="5">
                  <c:v>СП1</c:v>
                </c:pt>
                <c:pt idx="6">
                  <c:v>водители</c:v>
                </c:pt>
                <c:pt idx="7">
                  <c:v>ПРОФСПОРТ</c:v>
                </c:pt>
                <c:pt idx="8">
                  <c:v>ТЕКСТИЛЬ</c:v>
                </c:pt>
                <c:pt idx="9">
                  <c:v>ПОДЗЕМРАБ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0.26</c:v>
                </c:pt>
                <c:pt idx="1">
                  <c:v>0.23</c:v>
                </c:pt>
                <c:pt idx="2">
                  <c:v>0.24</c:v>
                </c:pt>
                <c:pt idx="3">
                  <c:v>0.09</c:v>
                </c:pt>
                <c:pt idx="4">
                  <c:v>0.09</c:v>
                </c:pt>
                <c:pt idx="5">
                  <c:v>0.05</c:v>
                </c:pt>
                <c:pt idx="6">
                  <c:v>0.02</c:v>
                </c:pt>
                <c:pt idx="7">
                  <c:v>6.0000000000000001E-3</c:v>
                </c:pt>
                <c:pt idx="8">
                  <c:v>5.0000000000000001E-3</c:v>
                </c:pt>
                <c:pt idx="9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58-4346-98B7-5CA345694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2"/>
              </a:solidFill>
            </a:rPr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just"/>
          <a:r>
            <a:rPr lang="ru-RU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Ежегодное информирования работников (с участием представителей территориальных органов Фонда) о нормах законодательства о профессиональном пенсионном страховании и праве на ежемесячную доплату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2"/>
              </a:solidFill>
            </a:rPr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l"/>
          <a:r>
            <a:rPr lang="ru-RU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Персональное информирование вновь поступающих  работников  о праве на ежемесячную доплату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2"/>
              </a:solidFill>
            </a:rPr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l"/>
          <a:r>
            <a:rPr lang="ru-RU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Информирование работников о новом виде пенсионного обеспечения - добровольное страхование дополнительной накопительной пенсии </a:t>
          </a:r>
          <a:r>
            <a:rPr lang="ru-RU" sz="18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 участием государства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3" custLinFactNeighborX="0" custLinFactNeighborY="-11159">
        <dgm:presLayoutVars>
          <dgm:chMax val="1"/>
          <dgm:bulletEnabled val="1"/>
        </dgm:presLayoutVars>
      </dgm:prSet>
      <dgm:spPr/>
    </dgm:pt>
    <dgm:pt modelId="{1D14304C-89E5-40EB-B7EF-FE9CB7EB46C6}" type="pres">
      <dgm:prSet presAssocID="{127B2F2B-8F5A-474D-929F-4967DEFB1785}" presName="descendantText" presStyleLbl="alignAcc1" presStyleIdx="0" presStyleCnt="3" custScaleY="150960" custLinFactNeighborX="1226" custLinFactNeighborY="-1404">
        <dgm:presLayoutVars>
          <dgm:bulletEnabled val="1"/>
        </dgm:presLayoutVars>
      </dgm:prSet>
      <dgm:spPr/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3" custLinFactNeighborX="0" custLinFactNeighborY="-12509">
        <dgm:presLayoutVars>
          <dgm:chMax val="1"/>
          <dgm:bulletEnabled val="1"/>
        </dgm:presLayoutVars>
      </dgm:prSet>
      <dgm:spPr/>
    </dgm:pt>
    <dgm:pt modelId="{D0FC2967-D9A9-41C4-814A-0C1766835238}" type="pres">
      <dgm:prSet presAssocID="{8A3A8019-924E-4F77-B316-6637ED9B8141}" presName="descendantText" presStyleLbl="alignAcc1" presStyleIdx="1" presStyleCnt="3" custScaleX="98200" custScaleY="99649" custLinFactNeighborX="591" custLinFactNeighborY="5016">
        <dgm:presLayoutVars>
          <dgm:bulletEnabled val="1"/>
        </dgm:presLayoutVars>
      </dgm:prSet>
      <dgm:spPr/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3" custLinFactNeighborX="0" custLinFactNeighborY="-17273">
        <dgm:presLayoutVars>
          <dgm:chMax val="1"/>
          <dgm:bulletEnabled val="1"/>
        </dgm:presLayoutVars>
      </dgm:prSet>
      <dgm:spPr/>
    </dgm:pt>
    <dgm:pt modelId="{2C1785E9-B500-47B7-A0BB-36FB89FBFAE6}" type="pres">
      <dgm:prSet presAssocID="{83666935-DB3B-430A-A957-6C2F101DD282}" presName="descendantText" presStyleLbl="alignAcc1" presStyleIdx="2" presStyleCnt="3" custScaleX="97925" custScaleY="106508" custLinFactNeighborX="454" custLinFactNeighborY="-10301">
        <dgm:presLayoutVars>
          <dgm:bulletEnabled val="1"/>
        </dgm:presLayoutVars>
      </dgm:prSet>
      <dgm:spPr/>
    </dgm:pt>
  </dgm:ptLst>
  <dgm:cxnLst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D50C0E33-BCA3-4CF3-8DB0-0ED543BA25BB}" type="presOf" srcId="{D26FECA9-5722-4011-82FF-60B4BFC7590E}" destId="{2C1785E9-B500-47B7-A0BB-36FB89FBFAE6}" srcOrd="0" destOrd="0" presId="urn:microsoft.com/office/officeart/2005/8/layout/chevron2"/>
    <dgm:cxn modelId="{CD7EF33B-EE51-46F6-B995-533E3A6EBAA4}" type="presOf" srcId="{8A3A8019-924E-4F77-B316-6637ED9B8141}" destId="{20E5969B-3E48-4C01-8D78-E5FC960E704E}" srcOrd="0" destOrd="0" presId="urn:microsoft.com/office/officeart/2005/8/layout/chevron2"/>
    <dgm:cxn modelId="{EEC1A960-BF46-4322-91A2-D9AFB31FEF50}" type="presOf" srcId="{83666935-DB3B-430A-A957-6C2F101DD282}" destId="{15EF83EA-AC54-4310-911C-845D7943E74E}" srcOrd="0" destOrd="0" presId="urn:microsoft.com/office/officeart/2005/8/layout/chevron2"/>
    <dgm:cxn modelId="{747B7A42-E1E0-4AA4-9AC6-2FD78C95F5A0}" type="presOf" srcId="{58CCDBED-7F79-4DBB-AE9A-8E2BC8F40459}" destId="{6FDBA8E3-6E7A-48A6-A382-8274E500AE22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D8980A4D-832E-41C3-83DC-05863B1D7D22}" type="presOf" srcId="{127B2F2B-8F5A-474D-929F-4967DEFB1785}" destId="{08376B24-6D9E-4281-9230-1E430E91BCB3}" srcOrd="0" destOrd="0" presId="urn:microsoft.com/office/officeart/2005/8/layout/chevron2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61DA0D88-1A1E-404B-A568-26E3AE7FF858}" type="presOf" srcId="{F6447A8C-665F-4B0F-823B-7550C697D589}" destId="{D0FC2967-D9A9-41C4-814A-0C1766835238}" srcOrd="0" destOrd="0" presId="urn:microsoft.com/office/officeart/2005/8/layout/chevron2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984B27E2-F893-4E92-BB1B-113003AA09BB}" type="presOf" srcId="{DDAD53AA-AAF7-4275-A192-A18614ADC8C9}" destId="{1D14304C-89E5-40EB-B7EF-FE9CB7EB46C6}" srcOrd="0" destOrd="0" presId="urn:microsoft.com/office/officeart/2005/8/layout/chevron2"/>
    <dgm:cxn modelId="{6997C309-4FC7-4805-8596-806AFE195345}" type="presParOf" srcId="{6FDBA8E3-6E7A-48A6-A382-8274E500AE22}" destId="{1DAFCB30-32AA-4E0F-93F2-FDAFC2FDE957}" srcOrd="0" destOrd="0" presId="urn:microsoft.com/office/officeart/2005/8/layout/chevron2"/>
    <dgm:cxn modelId="{446FA837-0359-4A92-8023-1D17DD7E9CF2}" type="presParOf" srcId="{1DAFCB30-32AA-4E0F-93F2-FDAFC2FDE957}" destId="{08376B24-6D9E-4281-9230-1E430E91BCB3}" srcOrd="0" destOrd="0" presId="urn:microsoft.com/office/officeart/2005/8/layout/chevron2"/>
    <dgm:cxn modelId="{4EF4D20D-FBE9-4DC7-8FAD-3EFDD23159F2}" type="presParOf" srcId="{1DAFCB30-32AA-4E0F-93F2-FDAFC2FDE957}" destId="{1D14304C-89E5-40EB-B7EF-FE9CB7EB46C6}" srcOrd="1" destOrd="0" presId="urn:microsoft.com/office/officeart/2005/8/layout/chevron2"/>
    <dgm:cxn modelId="{899D06FD-2697-4B0B-A8C5-F0E3032000D2}" type="presParOf" srcId="{6FDBA8E3-6E7A-48A6-A382-8274E500AE22}" destId="{E8568182-04C6-497C-87CE-F7613F0700D7}" srcOrd="1" destOrd="0" presId="urn:microsoft.com/office/officeart/2005/8/layout/chevron2"/>
    <dgm:cxn modelId="{D616B490-08C6-4987-AC9E-0FC8788E1629}" type="presParOf" srcId="{6FDBA8E3-6E7A-48A6-A382-8274E500AE22}" destId="{46FBDE3E-C346-4C45-82BF-56FE440CB82E}" srcOrd="2" destOrd="0" presId="urn:microsoft.com/office/officeart/2005/8/layout/chevron2"/>
    <dgm:cxn modelId="{3A48B1F4-6A80-422C-8BC7-B1C141247CFC}" type="presParOf" srcId="{46FBDE3E-C346-4C45-82BF-56FE440CB82E}" destId="{20E5969B-3E48-4C01-8D78-E5FC960E704E}" srcOrd="0" destOrd="0" presId="urn:microsoft.com/office/officeart/2005/8/layout/chevron2"/>
    <dgm:cxn modelId="{F68C88E3-1568-44BD-84BF-37E3F4CB32FA}" type="presParOf" srcId="{46FBDE3E-C346-4C45-82BF-56FE440CB82E}" destId="{D0FC2967-D9A9-41C4-814A-0C1766835238}" srcOrd="1" destOrd="0" presId="urn:microsoft.com/office/officeart/2005/8/layout/chevron2"/>
    <dgm:cxn modelId="{B7398F4B-B126-43F9-8255-74575EAD4002}" type="presParOf" srcId="{6FDBA8E3-6E7A-48A6-A382-8274E500AE22}" destId="{B7D38CE8-7E24-442B-BD50-E3D6FFE55AC2}" srcOrd="3" destOrd="0" presId="urn:microsoft.com/office/officeart/2005/8/layout/chevron2"/>
    <dgm:cxn modelId="{A5E660EF-6D18-4F71-A8DF-5C6E17CD91A3}" type="presParOf" srcId="{6FDBA8E3-6E7A-48A6-A382-8274E500AE22}" destId="{48EF65F7-F91A-4CE7-A7CA-688977907487}" srcOrd="4" destOrd="0" presId="urn:microsoft.com/office/officeart/2005/8/layout/chevron2"/>
    <dgm:cxn modelId="{494DF25D-F0D8-40A5-9049-491AD8A63B45}" type="presParOf" srcId="{48EF65F7-F91A-4CE7-A7CA-688977907487}" destId="{15EF83EA-AC54-4310-911C-845D7943E74E}" srcOrd="0" destOrd="0" presId="urn:microsoft.com/office/officeart/2005/8/layout/chevron2"/>
    <dgm:cxn modelId="{D578A786-6047-4369-A696-8457E85F04AD}" type="presParOf" srcId="{48EF65F7-F91A-4CE7-A7CA-688977907487}" destId="{2C1785E9-B500-47B7-A0BB-36FB89FBF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Подать заявление государственным предприятием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/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Определить:                                                                    тариф по договору дополнительного накопительного пенсионного страхования;                                                                                                                                                            период выплаты пенсии (5 или 10 лет)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государственным предприятием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4</a:t>
          </a:r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dirty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90B85E3D-0A6E-462F-8D12-89C05F236691}">
      <dgm:prSet phldrT="[Текст]" custT="1"/>
      <dgm:spPr/>
      <dgm:t>
        <a:bodyPr/>
        <a:lstStyle/>
        <a:p>
          <a:pPr algn="ctr"/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4C91FF26-BFA0-4145-8CF9-5214D0D80ED7}" type="parTrans" cxnId="{0FF68684-F0EB-4E83-81EA-5F3D51E8E4E8}">
      <dgm:prSet/>
      <dgm:spPr/>
      <dgm:t>
        <a:bodyPr/>
        <a:lstStyle/>
        <a:p>
          <a:endParaRPr lang="ru-RU"/>
        </a:p>
      </dgm:t>
    </dgm:pt>
    <dgm:pt modelId="{B3145491-1BCF-47FC-A17C-C5D92515D3E6}" type="sibTrans" cxnId="{0FF68684-F0EB-4E83-81EA-5F3D51E8E4E8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</dgm:pt>
    <dgm:pt modelId="{D0FC2967-D9A9-41C4-814A-0C1766835238}" type="pres">
      <dgm:prSet presAssocID="{8A3A8019-924E-4F77-B316-6637ED9B8141}" presName="descendantText" presStyleLbl="alignAcc1" presStyleIdx="1" presStyleCnt="4" custScaleX="100155" custScaleY="170295">
        <dgm:presLayoutVars>
          <dgm:bulletEnabled val="1"/>
        </dgm:presLayoutVars>
      </dgm:prSet>
      <dgm:spPr/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</dgm:pt>
    <dgm:pt modelId="{2C1785E9-B500-47B7-A0BB-36FB89FBFAE6}" type="pres">
      <dgm:prSet presAssocID="{83666935-DB3B-430A-A957-6C2F101DD282}" presName="descendantText" presStyleLbl="alignAcc1" presStyleIdx="2" presStyleCnt="4" custScaleY="148702">
        <dgm:presLayoutVars>
          <dgm:bulletEnabled val="1"/>
        </dgm:presLayoutVars>
      </dgm:prSet>
      <dgm:spPr/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</dgm:pt>
  </dgm:ptLst>
  <dgm:cxnLst>
    <dgm:cxn modelId="{2FFFB302-2AAC-4125-87D6-38A6A5C2BEE8}" type="presOf" srcId="{F6447A8C-665F-4B0F-823B-7550C697D589}" destId="{D0FC2967-D9A9-41C4-814A-0C1766835238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D916A94B-C8CA-48ED-B32F-306665F6C7F9}" type="presOf" srcId="{83666935-DB3B-430A-A957-6C2F101DD282}" destId="{15EF83EA-AC54-4310-911C-845D7943E74E}" srcOrd="0" destOrd="0" presId="urn:microsoft.com/office/officeart/2005/8/layout/chevron2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78290F76-4ED1-47FF-A54A-256AA6C2895B}" type="presOf" srcId="{D26FECA9-5722-4011-82FF-60B4BFC7590E}" destId="{2C1785E9-B500-47B7-A0BB-36FB89FBFAE6}" srcOrd="0" destOrd="0" presId="urn:microsoft.com/office/officeart/2005/8/layout/chevron2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0FF68684-F0EB-4E83-81EA-5F3D51E8E4E8}" srcId="{8A3A8019-924E-4F77-B316-6637ED9B8141}" destId="{90B85E3D-0A6E-462F-8D12-89C05F236691}" srcOrd="1" destOrd="0" parTransId="{4C91FF26-BFA0-4145-8CF9-5214D0D80ED7}" sibTransId="{B3145491-1BCF-47FC-A17C-C5D92515D3E6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7CE93193-B73E-4DD5-8295-A1A9220CAD81}" type="presOf" srcId="{58CCDBED-7F79-4DBB-AE9A-8E2BC8F40459}" destId="{6FDBA8E3-6E7A-48A6-A382-8274E500AE22}" srcOrd="0" destOrd="0" presId="urn:microsoft.com/office/officeart/2005/8/layout/chevron2"/>
    <dgm:cxn modelId="{88E5419D-8D96-45C0-B99F-C2D03A2E67E9}" type="presOf" srcId="{127B2F2B-8F5A-474D-929F-4967DEFB1785}" destId="{08376B24-6D9E-4281-9230-1E430E91BCB3}" srcOrd="0" destOrd="0" presId="urn:microsoft.com/office/officeart/2005/8/layout/chevron2"/>
    <dgm:cxn modelId="{D0FCCE9F-FA15-4CBA-ABCD-EFEF1BB30C91}" type="presOf" srcId="{90B85E3D-0A6E-462F-8D12-89C05F236691}" destId="{D0FC2967-D9A9-41C4-814A-0C1766835238}" srcOrd="0" destOrd="1" presId="urn:microsoft.com/office/officeart/2005/8/layout/chevron2"/>
    <dgm:cxn modelId="{07E204A8-42A4-4D55-9713-12BCA28923ED}" type="presOf" srcId="{BB39744E-DBA0-4296-AC7F-6060B986A8DD}" destId="{12AECCE6-C313-4BDD-B252-76524F3C6A72}" srcOrd="0" destOrd="0" presId="urn:microsoft.com/office/officeart/2005/8/layout/chevron2"/>
    <dgm:cxn modelId="{40630FB5-D9EC-4B17-8487-A71A198AC92D}" type="presOf" srcId="{DDAD53AA-AAF7-4275-A192-A18614ADC8C9}" destId="{1D14304C-89E5-40EB-B7EF-FE9CB7EB46C6}" srcOrd="0" destOrd="0" presId="urn:microsoft.com/office/officeart/2005/8/layout/chevron2"/>
    <dgm:cxn modelId="{CA260BCF-6677-408A-9570-36D5E732B3C3}" type="presOf" srcId="{E81047C6-0C14-4F49-89C3-6F5084F5B382}" destId="{A667163F-DD89-42E6-8C6F-4DC4113DFBFD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663DF7E5-FEAA-44E2-B439-779F5DE4477B}" type="presOf" srcId="{8A3A8019-924E-4F77-B316-6637ED9B8141}" destId="{20E5969B-3E48-4C01-8D78-E5FC960E704E}" srcOrd="0" destOrd="0" presId="urn:microsoft.com/office/officeart/2005/8/layout/chevron2"/>
    <dgm:cxn modelId="{F403785F-994F-4777-B2F4-DBB78D2AC211}" type="presParOf" srcId="{6FDBA8E3-6E7A-48A6-A382-8274E500AE22}" destId="{1DAFCB30-32AA-4E0F-93F2-FDAFC2FDE957}" srcOrd="0" destOrd="0" presId="urn:microsoft.com/office/officeart/2005/8/layout/chevron2"/>
    <dgm:cxn modelId="{CD147C6D-2C9A-4036-82DB-F22936565D1E}" type="presParOf" srcId="{1DAFCB30-32AA-4E0F-93F2-FDAFC2FDE957}" destId="{08376B24-6D9E-4281-9230-1E430E91BCB3}" srcOrd="0" destOrd="0" presId="urn:microsoft.com/office/officeart/2005/8/layout/chevron2"/>
    <dgm:cxn modelId="{67E756A2-325F-4D51-9063-92B728D3D574}" type="presParOf" srcId="{1DAFCB30-32AA-4E0F-93F2-FDAFC2FDE957}" destId="{1D14304C-89E5-40EB-B7EF-FE9CB7EB46C6}" srcOrd="1" destOrd="0" presId="urn:microsoft.com/office/officeart/2005/8/layout/chevron2"/>
    <dgm:cxn modelId="{5EF3D0DC-476B-4539-96D3-E7E50E71E064}" type="presParOf" srcId="{6FDBA8E3-6E7A-48A6-A382-8274E500AE22}" destId="{E8568182-04C6-497C-87CE-F7613F0700D7}" srcOrd="1" destOrd="0" presId="urn:microsoft.com/office/officeart/2005/8/layout/chevron2"/>
    <dgm:cxn modelId="{92F63C56-9233-496A-B546-CDC2045A11AA}" type="presParOf" srcId="{6FDBA8E3-6E7A-48A6-A382-8274E500AE22}" destId="{46FBDE3E-C346-4C45-82BF-56FE440CB82E}" srcOrd="2" destOrd="0" presId="urn:microsoft.com/office/officeart/2005/8/layout/chevron2"/>
    <dgm:cxn modelId="{AAC38700-A9DE-4102-AB02-A7FF063DF6EF}" type="presParOf" srcId="{46FBDE3E-C346-4C45-82BF-56FE440CB82E}" destId="{20E5969B-3E48-4C01-8D78-E5FC960E704E}" srcOrd="0" destOrd="0" presId="urn:microsoft.com/office/officeart/2005/8/layout/chevron2"/>
    <dgm:cxn modelId="{C6DFFABB-CD06-4178-B3C1-3883520DB9B9}" type="presParOf" srcId="{46FBDE3E-C346-4C45-82BF-56FE440CB82E}" destId="{D0FC2967-D9A9-41C4-814A-0C1766835238}" srcOrd="1" destOrd="0" presId="urn:microsoft.com/office/officeart/2005/8/layout/chevron2"/>
    <dgm:cxn modelId="{E363A773-89AC-4BF7-ABD5-830EBCDAC4FF}" type="presParOf" srcId="{6FDBA8E3-6E7A-48A6-A382-8274E500AE22}" destId="{B7D38CE8-7E24-442B-BD50-E3D6FFE55AC2}" srcOrd="3" destOrd="0" presId="urn:microsoft.com/office/officeart/2005/8/layout/chevron2"/>
    <dgm:cxn modelId="{1334BD5D-1B35-4AA9-9100-AD30E7A19F11}" type="presParOf" srcId="{6FDBA8E3-6E7A-48A6-A382-8274E500AE22}" destId="{48EF65F7-F91A-4CE7-A7CA-688977907487}" srcOrd="4" destOrd="0" presId="urn:microsoft.com/office/officeart/2005/8/layout/chevron2"/>
    <dgm:cxn modelId="{9541A6EA-DACA-40FC-A3A4-81531C0B7CC5}" type="presParOf" srcId="{48EF65F7-F91A-4CE7-A7CA-688977907487}" destId="{15EF83EA-AC54-4310-911C-845D7943E74E}" srcOrd="0" destOrd="0" presId="urn:microsoft.com/office/officeart/2005/8/layout/chevron2"/>
    <dgm:cxn modelId="{D3C73C4D-EAB8-4E3D-9699-31866C4B151A}" type="presParOf" srcId="{48EF65F7-F91A-4CE7-A7CA-688977907487}" destId="{2C1785E9-B500-47B7-A0BB-36FB89FBFAE6}" srcOrd="1" destOrd="0" presId="urn:microsoft.com/office/officeart/2005/8/layout/chevron2"/>
    <dgm:cxn modelId="{237139B6-05E2-4C48-95A3-8E8C3E947B0A}" type="presParOf" srcId="{6FDBA8E3-6E7A-48A6-A382-8274E500AE22}" destId="{721AB101-1D7C-4445-8E82-AED84BB142A5}" srcOrd="5" destOrd="0" presId="urn:microsoft.com/office/officeart/2005/8/layout/chevron2"/>
    <dgm:cxn modelId="{28898982-E24A-4A96-ACA4-36182094E619}" type="presParOf" srcId="{6FDBA8E3-6E7A-48A6-A382-8274E500AE22}" destId="{23096B54-4BA4-4C96-B2EB-2C54F2CFC162}" srcOrd="6" destOrd="0" presId="urn:microsoft.com/office/officeart/2005/8/layout/chevron2"/>
    <dgm:cxn modelId="{D66E59B0-1E09-4F0A-B965-76C53DFA49EA}" type="presParOf" srcId="{23096B54-4BA4-4C96-B2EB-2C54F2CFC162}" destId="{A667163F-DD89-42E6-8C6F-4DC4113DFBFD}" srcOrd="0" destOrd="0" presId="urn:microsoft.com/office/officeart/2005/8/layout/chevron2"/>
    <dgm:cxn modelId="{B008EF19-EF4A-4D53-AD1E-67717B1D33D2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/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Страивта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4</a:t>
          </a:r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</dgm:pt>
  </dgm:ptLst>
  <dgm:cxnLst>
    <dgm:cxn modelId="{78386001-796F-40A6-B353-9B194121725D}" type="presOf" srcId="{D26FECA9-5722-4011-82FF-60B4BFC7590E}" destId="{2C1785E9-B500-47B7-A0BB-36FB89FBFAE6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58F81D0F-BA35-4CF1-8DCD-AA345EAD0624}" type="presOf" srcId="{8A3A8019-924E-4F77-B316-6637ED9B8141}" destId="{20E5969B-3E48-4C01-8D78-E5FC960E704E}" srcOrd="0" destOrd="0" presId="urn:microsoft.com/office/officeart/2005/8/layout/chevron2"/>
    <dgm:cxn modelId="{3146D917-5588-401D-AEA1-2C2C2508CFBE}" type="presOf" srcId="{127B2F2B-8F5A-474D-929F-4967DEFB1785}" destId="{08376B24-6D9E-4281-9230-1E430E91BCB3}" srcOrd="0" destOrd="0" presId="urn:microsoft.com/office/officeart/2005/8/layout/chevron2"/>
    <dgm:cxn modelId="{2A45AE1B-7354-41AA-A125-CC75E4915033}" type="presOf" srcId="{BB39744E-DBA0-4296-AC7F-6060B986A8DD}" destId="{12AECCE6-C313-4BDD-B252-76524F3C6A72}" srcOrd="0" destOrd="0" presId="urn:microsoft.com/office/officeart/2005/8/layout/chevron2"/>
    <dgm:cxn modelId="{DCC04D34-A861-4ED8-86D6-7E8832590D8C}" type="presOf" srcId="{E81047C6-0C14-4F49-89C3-6F5084F5B382}" destId="{A667163F-DD89-42E6-8C6F-4DC4113DFBFD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CB5C184C-3264-41AC-BFCE-A7726B4D8286}" type="presOf" srcId="{E3D9BF23-6680-48CC-8E8F-8EF4DE39082C}" destId="{2C1785E9-B500-47B7-A0BB-36FB89FBFAE6}" srcOrd="0" destOrd="1" presId="urn:microsoft.com/office/officeart/2005/8/layout/chevron2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1513634F-8668-4229-BCC0-B3A3F66137B6}" type="presOf" srcId="{F6447A8C-665F-4B0F-823B-7550C697D589}" destId="{D0FC2967-D9A9-41C4-814A-0C1766835238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CC5F0F99-8C35-4EFD-90F3-139E91AED329}" type="presOf" srcId="{58CCDBED-7F79-4DBB-AE9A-8E2BC8F40459}" destId="{6FDBA8E3-6E7A-48A6-A382-8274E500AE22}" srcOrd="0" destOrd="0" presId="urn:microsoft.com/office/officeart/2005/8/layout/chevron2"/>
    <dgm:cxn modelId="{7F9B07AD-75C8-48F1-8B45-905E96C5C745}" type="presOf" srcId="{83666935-DB3B-430A-A957-6C2F101DD282}" destId="{15EF83EA-AC54-4310-911C-845D7943E74E}" srcOrd="0" destOrd="0" presId="urn:microsoft.com/office/officeart/2005/8/layout/chevron2"/>
    <dgm:cxn modelId="{B164B6D8-F603-469B-BF18-C9D46B952B81}" type="presOf" srcId="{DDAD53AA-AAF7-4275-A192-A18614ADC8C9}" destId="{1D14304C-89E5-40EB-B7EF-FE9CB7EB46C6}" srcOrd="0" destOrd="0" presId="urn:microsoft.com/office/officeart/2005/8/layout/chevron2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7086F7F-481C-4D83-B74C-80E2CE2FFC6F}" type="presParOf" srcId="{6FDBA8E3-6E7A-48A6-A382-8274E500AE22}" destId="{1DAFCB30-32AA-4E0F-93F2-FDAFC2FDE957}" srcOrd="0" destOrd="0" presId="urn:microsoft.com/office/officeart/2005/8/layout/chevron2"/>
    <dgm:cxn modelId="{9731D184-26C2-40DD-8ED1-BC53A687F814}" type="presParOf" srcId="{1DAFCB30-32AA-4E0F-93F2-FDAFC2FDE957}" destId="{08376B24-6D9E-4281-9230-1E430E91BCB3}" srcOrd="0" destOrd="0" presId="urn:microsoft.com/office/officeart/2005/8/layout/chevron2"/>
    <dgm:cxn modelId="{A696A625-0D58-40D5-A3D4-5B7477426268}" type="presParOf" srcId="{1DAFCB30-32AA-4E0F-93F2-FDAFC2FDE957}" destId="{1D14304C-89E5-40EB-B7EF-FE9CB7EB46C6}" srcOrd="1" destOrd="0" presId="urn:microsoft.com/office/officeart/2005/8/layout/chevron2"/>
    <dgm:cxn modelId="{D9251024-A100-4BA9-89EC-A6D6CAF900F4}" type="presParOf" srcId="{6FDBA8E3-6E7A-48A6-A382-8274E500AE22}" destId="{E8568182-04C6-497C-87CE-F7613F0700D7}" srcOrd="1" destOrd="0" presId="urn:microsoft.com/office/officeart/2005/8/layout/chevron2"/>
    <dgm:cxn modelId="{DEF04279-06A8-4659-808F-DD332735EBD5}" type="presParOf" srcId="{6FDBA8E3-6E7A-48A6-A382-8274E500AE22}" destId="{46FBDE3E-C346-4C45-82BF-56FE440CB82E}" srcOrd="2" destOrd="0" presId="urn:microsoft.com/office/officeart/2005/8/layout/chevron2"/>
    <dgm:cxn modelId="{3D5EBB3D-A4AB-45E0-B46A-50B907A742DE}" type="presParOf" srcId="{46FBDE3E-C346-4C45-82BF-56FE440CB82E}" destId="{20E5969B-3E48-4C01-8D78-E5FC960E704E}" srcOrd="0" destOrd="0" presId="urn:microsoft.com/office/officeart/2005/8/layout/chevron2"/>
    <dgm:cxn modelId="{185AC8B8-ED3C-420D-9515-BD63B2603BD2}" type="presParOf" srcId="{46FBDE3E-C346-4C45-82BF-56FE440CB82E}" destId="{D0FC2967-D9A9-41C4-814A-0C1766835238}" srcOrd="1" destOrd="0" presId="urn:microsoft.com/office/officeart/2005/8/layout/chevron2"/>
    <dgm:cxn modelId="{B473957B-152E-4C80-8D5A-9AE79E3463E8}" type="presParOf" srcId="{6FDBA8E3-6E7A-48A6-A382-8274E500AE22}" destId="{B7D38CE8-7E24-442B-BD50-E3D6FFE55AC2}" srcOrd="3" destOrd="0" presId="urn:microsoft.com/office/officeart/2005/8/layout/chevron2"/>
    <dgm:cxn modelId="{81B6E9C1-D012-4BEC-B1F6-CD0065D1197F}" type="presParOf" srcId="{6FDBA8E3-6E7A-48A6-A382-8274E500AE22}" destId="{48EF65F7-F91A-4CE7-A7CA-688977907487}" srcOrd="4" destOrd="0" presId="urn:microsoft.com/office/officeart/2005/8/layout/chevron2"/>
    <dgm:cxn modelId="{A44774CA-F1D1-4DD6-9747-6CEF53BA85D5}" type="presParOf" srcId="{48EF65F7-F91A-4CE7-A7CA-688977907487}" destId="{15EF83EA-AC54-4310-911C-845D7943E74E}" srcOrd="0" destOrd="0" presId="urn:microsoft.com/office/officeart/2005/8/layout/chevron2"/>
    <dgm:cxn modelId="{56F81303-A65B-498E-B4B9-9AFE7679ED70}" type="presParOf" srcId="{48EF65F7-F91A-4CE7-A7CA-688977907487}" destId="{2C1785E9-B500-47B7-A0BB-36FB89FBFAE6}" srcOrd="1" destOrd="0" presId="urn:microsoft.com/office/officeart/2005/8/layout/chevron2"/>
    <dgm:cxn modelId="{2B3A9794-94D4-4AB0-9731-7F1F62A96A14}" type="presParOf" srcId="{6FDBA8E3-6E7A-48A6-A382-8274E500AE22}" destId="{721AB101-1D7C-4445-8E82-AED84BB142A5}" srcOrd="5" destOrd="0" presId="urn:microsoft.com/office/officeart/2005/8/layout/chevron2"/>
    <dgm:cxn modelId="{CDD0FB90-C707-45A1-9A08-1645FD1308BE}" type="presParOf" srcId="{6FDBA8E3-6E7A-48A6-A382-8274E500AE22}" destId="{23096B54-4BA4-4C96-B2EB-2C54F2CFC162}" srcOrd="6" destOrd="0" presId="urn:microsoft.com/office/officeart/2005/8/layout/chevron2"/>
    <dgm:cxn modelId="{42D4A575-9D98-4F03-AC39-3E4DAA978523}" type="presParOf" srcId="{23096B54-4BA4-4C96-B2EB-2C54F2CFC162}" destId="{A667163F-DD89-42E6-8C6F-4DC4113DFBFD}" srcOrd="0" destOrd="0" presId="urn:microsoft.com/office/officeart/2005/8/layout/chevron2"/>
    <dgm:cxn modelId="{16AD81B4-6277-4A4F-99E9-C96DF4ABBC51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Заключить договор, выдать работающему гражданину страховое свидетельство, открыть именной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лицевой счет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/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Собирать, вести учет  и капитализировать поступающие страховые взносы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Ежемесячно предоставлять в Фонд социальной защиты населения  реестры участников, начисленных сумм выплат и платежей 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4</a:t>
          </a:r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Осуществлять выплату дополнительной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накопительной пенсии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</dgm:pt>
  </dgm:ptLst>
  <dgm:cxnLst>
    <dgm:cxn modelId="{09A26902-AD67-4AE9-BA65-52D70FF88171}" type="presOf" srcId="{83666935-DB3B-430A-A957-6C2F101DD282}" destId="{15EF83EA-AC54-4310-911C-845D7943E74E}" srcOrd="0" destOrd="0" presId="urn:microsoft.com/office/officeart/2005/8/layout/chevron2"/>
    <dgm:cxn modelId="{3F454C0D-DDA0-4C17-8B78-29F654B801A6}" type="presOf" srcId="{127B2F2B-8F5A-474D-929F-4967DEFB1785}" destId="{08376B24-6D9E-4281-9230-1E430E91BCB3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C66F0B2A-2496-47CE-A7D3-1B09B0F0985E}" type="presOf" srcId="{BB39744E-DBA0-4296-AC7F-6060B986A8DD}" destId="{12AECCE6-C313-4BDD-B252-76524F3C6A72}" srcOrd="0" destOrd="0" presId="urn:microsoft.com/office/officeart/2005/8/layout/chevron2"/>
    <dgm:cxn modelId="{5774992A-6868-4DDC-BD78-CD52BA3799F2}" type="presOf" srcId="{DDAD53AA-AAF7-4275-A192-A18614ADC8C9}" destId="{1D14304C-89E5-40EB-B7EF-FE9CB7EB46C6}" srcOrd="0" destOrd="0" presId="urn:microsoft.com/office/officeart/2005/8/layout/chevron2"/>
    <dgm:cxn modelId="{E762445E-A368-4766-BC68-2AA75779DCAD}" type="presOf" srcId="{E3D9BF23-6680-48CC-8E8F-8EF4DE39082C}" destId="{2C1785E9-B500-47B7-A0BB-36FB89FBFAE6}" srcOrd="0" destOrd="1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4C824683-EAFF-4F33-B29F-1B13A62810CE}" type="presOf" srcId="{8A3A8019-924E-4F77-B316-6637ED9B8141}" destId="{20E5969B-3E48-4C01-8D78-E5FC960E704E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EAF1ABD5-B7C3-43FA-AF49-E311A5E5E26A}" type="presOf" srcId="{58CCDBED-7F79-4DBB-AE9A-8E2BC8F40459}" destId="{6FDBA8E3-6E7A-48A6-A382-8274E500AE22}" srcOrd="0" destOrd="0" presId="urn:microsoft.com/office/officeart/2005/8/layout/chevron2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C533D7E3-E21F-4665-9FE9-C9734BA278FD}" type="presOf" srcId="{E81047C6-0C14-4F49-89C3-6F5084F5B382}" destId="{A667163F-DD89-42E6-8C6F-4DC4113DFBFD}" srcOrd="0" destOrd="0" presId="urn:microsoft.com/office/officeart/2005/8/layout/chevron2"/>
    <dgm:cxn modelId="{CE72A9E7-993B-486B-97E8-1019E080BAA3}" type="presOf" srcId="{D26FECA9-5722-4011-82FF-60B4BFC7590E}" destId="{2C1785E9-B500-47B7-A0BB-36FB89FBFAE6}" srcOrd="0" destOrd="0" presId="urn:microsoft.com/office/officeart/2005/8/layout/chevron2"/>
    <dgm:cxn modelId="{E87DF4F2-F50A-41B7-A006-3BA5C7713313}" type="presOf" srcId="{F6447A8C-665F-4B0F-823B-7550C697D589}" destId="{D0FC2967-D9A9-41C4-814A-0C1766835238}" srcOrd="0" destOrd="0" presId="urn:microsoft.com/office/officeart/2005/8/layout/chevron2"/>
    <dgm:cxn modelId="{20D13C66-A4CF-46A2-8660-E7622E502F46}" type="presParOf" srcId="{6FDBA8E3-6E7A-48A6-A382-8274E500AE22}" destId="{1DAFCB30-32AA-4E0F-93F2-FDAFC2FDE957}" srcOrd="0" destOrd="0" presId="urn:microsoft.com/office/officeart/2005/8/layout/chevron2"/>
    <dgm:cxn modelId="{F06100EE-75CF-4B96-A698-97C845662179}" type="presParOf" srcId="{1DAFCB30-32AA-4E0F-93F2-FDAFC2FDE957}" destId="{08376B24-6D9E-4281-9230-1E430E91BCB3}" srcOrd="0" destOrd="0" presId="urn:microsoft.com/office/officeart/2005/8/layout/chevron2"/>
    <dgm:cxn modelId="{DD26333A-2837-4A6F-A50A-945F1DA57AD0}" type="presParOf" srcId="{1DAFCB30-32AA-4E0F-93F2-FDAFC2FDE957}" destId="{1D14304C-89E5-40EB-B7EF-FE9CB7EB46C6}" srcOrd="1" destOrd="0" presId="urn:microsoft.com/office/officeart/2005/8/layout/chevron2"/>
    <dgm:cxn modelId="{6B3207A7-C451-4BB7-A427-28A416CEE902}" type="presParOf" srcId="{6FDBA8E3-6E7A-48A6-A382-8274E500AE22}" destId="{E8568182-04C6-497C-87CE-F7613F0700D7}" srcOrd="1" destOrd="0" presId="urn:microsoft.com/office/officeart/2005/8/layout/chevron2"/>
    <dgm:cxn modelId="{E6DFA7D0-BC1E-4361-87AA-4AF07A9F61B3}" type="presParOf" srcId="{6FDBA8E3-6E7A-48A6-A382-8274E500AE22}" destId="{46FBDE3E-C346-4C45-82BF-56FE440CB82E}" srcOrd="2" destOrd="0" presId="urn:microsoft.com/office/officeart/2005/8/layout/chevron2"/>
    <dgm:cxn modelId="{E10A6DDB-8221-49AB-B441-F19684128116}" type="presParOf" srcId="{46FBDE3E-C346-4C45-82BF-56FE440CB82E}" destId="{20E5969B-3E48-4C01-8D78-E5FC960E704E}" srcOrd="0" destOrd="0" presId="urn:microsoft.com/office/officeart/2005/8/layout/chevron2"/>
    <dgm:cxn modelId="{F9CF08D2-8E02-4CA0-A65D-2A367168FEAA}" type="presParOf" srcId="{46FBDE3E-C346-4C45-82BF-56FE440CB82E}" destId="{D0FC2967-D9A9-41C4-814A-0C1766835238}" srcOrd="1" destOrd="0" presId="urn:microsoft.com/office/officeart/2005/8/layout/chevron2"/>
    <dgm:cxn modelId="{9B310A2A-A341-4E0A-AE1B-6C67BEA52ED2}" type="presParOf" srcId="{6FDBA8E3-6E7A-48A6-A382-8274E500AE22}" destId="{B7D38CE8-7E24-442B-BD50-E3D6FFE55AC2}" srcOrd="3" destOrd="0" presId="urn:microsoft.com/office/officeart/2005/8/layout/chevron2"/>
    <dgm:cxn modelId="{B03C9200-0874-4729-93E0-CF8F086EA070}" type="presParOf" srcId="{6FDBA8E3-6E7A-48A6-A382-8274E500AE22}" destId="{48EF65F7-F91A-4CE7-A7CA-688977907487}" srcOrd="4" destOrd="0" presId="urn:microsoft.com/office/officeart/2005/8/layout/chevron2"/>
    <dgm:cxn modelId="{75DE0914-DABC-44FE-B950-2FE8CE0518EC}" type="presParOf" srcId="{48EF65F7-F91A-4CE7-A7CA-688977907487}" destId="{15EF83EA-AC54-4310-911C-845D7943E74E}" srcOrd="0" destOrd="0" presId="urn:microsoft.com/office/officeart/2005/8/layout/chevron2"/>
    <dgm:cxn modelId="{1AE7EE32-2338-4E38-AE9A-61CD552F53AD}" type="presParOf" srcId="{48EF65F7-F91A-4CE7-A7CA-688977907487}" destId="{2C1785E9-B500-47B7-A0BB-36FB89FBFAE6}" srcOrd="1" destOrd="0" presId="urn:microsoft.com/office/officeart/2005/8/layout/chevron2"/>
    <dgm:cxn modelId="{05D95711-880A-45A6-A430-B00D67ED4370}" type="presParOf" srcId="{6FDBA8E3-6E7A-48A6-A382-8274E500AE22}" destId="{721AB101-1D7C-4445-8E82-AED84BB142A5}" srcOrd="5" destOrd="0" presId="urn:microsoft.com/office/officeart/2005/8/layout/chevron2"/>
    <dgm:cxn modelId="{CBE0F54F-C15B-4567-B871-5FA7270AF1D6}" type="presParOf" srcId="{6FDBA8E3-6E7A-48A6-A382-8274E500AE22}" destId="{23096B54-4BA4-4C96-B2EB-2C54F2CFC162}" srcOrd="6" destOrd="0" presId="urn:microsoft.com/office/officeart/2005/8/layout/chevron2"/>
    <dgm:cxn modelId="{2F4D3916-90D9-42AF-B441-1BE5784F91A4}" type="presParOf" srcId="{23096B54-4BA4-4C96-B2EB-2C54F2CFC162}" destId="{A667163F-DD89-42E6-8C6F-4DC4113DFBFD}" srcOrd="0" destOrd="0" presId="urn:microsoft.com/office/officeart/2005/8/layout/chevron2"/>
    <dgm:cxn modelId="{610992D2-AE91-4C35-8795-C4191A8F8DB3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280145" y="391624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1</a:t>
          </a:r>
        </a:p>
      </dsp:txBody>
      <dsp:txXfrm rot="-5400000">
        <a:off x="1" y="765152"/>
        <a:ext cx="1307345" cy="560291"/>
      </dsp:txXfrm>
    </dsp:sp>
    <dsp:sp modelId="{1D14304C-89E5-40EB-B7EF-FE9CB7EB46C6}">
      <dsp:nvSpPr>
        <dsp:cNvPr id="0" name=""/>
        <dsp:cNvSpPr/>
      </dsp:nvSpPr>
      <dsp:spPr>
        <a:xfrm rot="5400000">
          <a:off x="4201868" y="-2894523"/>
          <a:ext cx="1832599" cy="7621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Ежегодное информирования работников (с участием представителей территориальных органов Фонда) о нормах законодательства о профессиональном пенсионном страховании и праве на ежемесячную доплату</a:t>
          </a:r>
        </a:p>
      </dsp:txBody>
      <dsp:txXfrm rot="-5400000">
        <a:off x="1307345" y="89460"/>
        <a:ext cx="7532186" cy="1653679"/>
      </dsp:txXfrm>
    </dsp:sp>
    <dsp:sp modelId="{20E5969B-3E48-4C01-8D78-E5FC960E704E}">
      <dsp:nvSpPr>
        <dsp:cNvPr id="0" name=""/>
        <dsp:cNvSpPr/>
      </dsp:nvSpPr>
      <dsp:spPr>
        <a:xfrm rot="5400000">
          <a:off x="-280145" y="2055923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2</a:t>
          </a:r>
        </a:p>
      </dsp:txBody>
      <dsp:txXfrm rot="-5400000">
        <a:off x="1" y="2429451"/>
        <a:ext cx="1307345" cy="560291"/>
      </dsp:txXfrm>
    </dsp:sp>
    <dsp:sp modelId="{D0FC2967-D9A9-41C4-814A-0C1766835238}">
      <dsp:nvSpPr>
        <dsp:cNvPr id="0" name=""/>
        <dsp:cNvSpPr/>
      </dsp:nvSpPr>
      <dsp:spPr>
        <a:xfrm rot="5400000">
          <a:off x="4558361" y="-1064952"/>
          <a:ext cx="1209702" cy="74844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Персональное информирование вновь поступающих  работников  о праве на ежемесячную доплату</a:t>
          </a:r>
        </a:p>
      </dsp:txBody>
      <dsp:txXfrm rot="-5400000">
        <a:off x="1420985" y="2131477"/>
        <a:ext cx="7425403" cy="1091596"/>
      </dsp:txXfrm>
    </dsp:sp>
    <dsp:sp modelId="{15EF83EA-AC54-4310-911C-845D7943E74E}">
      <dsp:nvSpPr>
        <dsp:cNvPr id="0" name=""/>
        <dsp:cNvSpPr/>
      </dsp:nvSpPr>
      <dsp:spPr>
        <a:xfrm rot="5400000">
          <a:off x="-280145" y="3695964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3</a:t>
          </a:r>
        </a:p>
      </dsp:txBody>
      <dsp:txXfrm rot="-5400000">
        <a:off x="1" y="4069492"/>
        <a:ext cx="1307345" cy="560291"/>
      </dsp:txXfrm>
    </dsp:sp>
    <dsp:sp modelId="{2C1785E9-B500-47B7-A0BB-36FB89FBFAE6}">
      <dsp:nvSpPr>
        <dsp:cNvPr id="0" name=""/>
        <dsp:cNvSpPr/>
      </dsp:nvSpPr>
      <dsp:spPr>
        <a:xfrm rot="5400000">
          <a:off x="4506286" y="488599"/>
          <a:ext cx="1292968" cy="7463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Информирование работников о новом виде пенсионного обеспечения - добровольное страхование дополнительной накопительной пенсии </a:t>
          </a:r>
          <a:r>
            <a:rPr lang="ru-RU" sz="1800" b="1" kern="12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 участием государства</a:t>
          </a:r>
        </a:p>
      </dsp:txBody>
      <dsp:txXfrm rot="-5400000">
        <a:off x="1421022" y="3636981"/>
        <a:ext cx="7400380" cy="1166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5869" y="250635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</a:t>
          </a:r>
        </a:p>
      </dsp:txBody>
      <dsp:txXfrm rot="-5400000">
        <a:off x="-2709" y="494846"/>
        <a:ext cx="854742" cy="366319"/>
      </dsp:txXfrm>
    </dsp:sp>
    <dsp:sp modelId="{1D14304C-89E5-40EB-B7EF-FE9CB7EB46C6}">
      <dsp:nvSpPr>
        <dsp:cNvPr id="0" name=""/>
        <dsp:cNvSpPr/>
      </dsp:nvSpPr>
      <dsp:spPr>
        <a:xfrm rot="5400000">
          <a:off x="3789549" y="-2896485"/>
          <a:ext cx="1119094" cy="6994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Подать заявление государственным предприятием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</a:p>
      </dsp:txBody>
      <dsp:txXfrm rot="-5400000">
        <a:off x="852032" y="95662"/>
        <a:ext cx="6939499" cy="1009834"/>
      </dsp:txXfrm>
    </dsp:sp>
    <dsp:sp modelId="{20E5969B-3E48-4C01-8D78-E5FC960E704E}">
      <dsp:nvSpPr>
        <dsp:cNvPr id="0" name=""/>
        <dsp:cNvSpPr/>
      </dsp:nvSpPr>
      <dsp:spPr>
        <a:xfrm rot="5400000">
          <a:off x="-185869" y="1613058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</a:t>
          </a:r>
        </a:p>
      </dsp:txBody>
      <dsp:txXfrm rot="-5400000">
        <a:off x="-2709" y="1857269"/>
        <a:ext cx="854742" cy="366319"/>
      </dsp:txXfrm>
    </dsp:sp>
    <dsp:sp modelId="{D0FC2967-D9A9-41C4-814A-0C1766835238}">
      <dsp:nvSpPr>
        <dsp:cNvPr id="0" name=""/>
        <dsp:cNvSpPr/>
      </dsp:nvSpPr>
      <dsp:spPr>
        <a:xfrm rot="5400000">
          <a:off x="3673290" y="-1522998"/>
          <a:ext cx="1351614" cy="7004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Определить:                                                                    тариф по договору дополнительного накопительного пенсионного страхования;                                                                                                                                                            период выплаты пенсии (5 или 10 лет)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46613" y="1369659"/>
        <a:ext cx="6938989" cy="1219654"/>
      </dsp:txXfrm>
    </dsp:sp>
    <dsp:sp modelId="{15EF83EA-AC54-4310-911C-845D7943E74E}">
      <dsp:nvSpPr>
        <dsp:cNvPr id="0" name=""/>
        <dsp:cNvSpPr/>
      </dsp:nvSpPr>
      <dsp:spPr>
        <a:xfrm rot="5400000">
          <a:off x="-185869" y="2848104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-2709" y="3092315"/>
        <a:ext cx="854742" cy="366319"/>
      </dsp:txXfrm>
    </dsp:sp>
    <dsp:sp modelId="{2C1785E9-B500-47B7-A0BB-36FB89FBFAE6}">
      <dsp:nvSpPr>
        <dsp:cNvPr id="0" name=""/>
        <dsp:cNvSpPr/>
      </dsp:nvSpPr>
      <dsp:spPr>
        <a:xfrm rot="5400000">
          <a:off x="3758980" y="-224360"/>
          <a:ext cx="1180232" cy="6994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государственным предприятием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</a:t>
          </a:r>
        </a:p>
      </dsp:txBody>
      <dsp:txXfrm rot="-5400000">
        <a:off x="852032" y="2740202"/>
        <a:ext cx="6936515" cy="1065004"/>
      </dsp:txXfrm>
    </dsp:sp>
    <dsp:sp modelId="{A667163F-DD89-42E6-8C6F-4DC4113DFBFD}">
      <dsp:nvSpPr>
        <dsp:cNvPr id="0" name=""/>
        <dsp:cNvSpPr/>
      </dsp:nvSpPr>
      <dsp:spPr>
        <a:xfrm rot="5400000">
          <a:off x="-185869" y="4110752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</a:t>
          </a:r>
        </a:p>
      </dsp:txBody>
      <dsp:txXfrm rot="-5400000">
        <a:off x="-2709" y="4354963"/>
        <a:ext cx="854742" cy="366319"/>
      </dsp:txXfrm>
    </dsp:sp>
    <dsp:sp modelId="{12AECCE6-C313-4BDD-B252-76524F3C6A72}">
      <dsp:nvSpPr>
        <dsp:cNvPr id="0" name=""/>
        <dsp:cNvSpPr/>
      </dsp:nvSpPr>
      <dsp:spPr>
        <a:xfrm rot="5400000">
          <a:off x="3789549" y="1038287"/>
          <a:ext cx="1119094" cy="6994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kern="1200" dirty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kern="1200" dirty="0"/>
        </a:p>
      </dsp:txBody>
      <dsp:txXfrm rot="-5400000">
        <a:off x="852032" y="4030434"/>
        <a:ext cx="6939499" cy="1009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5200" y="244381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</a:t>
          </a:r>
        </a:p>
      </dsp:txBody>
      <dsp:txXfrm rot="-5400000">
        <a:off x="1" y="491315"/>
        <a:ext cx="864270" cy="370402"/>
      </dsp:txXfrm>
    </dsp:sp>
    <dsp:sp modelId="{1D14304C-89E5-40EB-B7EF-FE9CB7EB46C6}">
      <dsp:nvSpPr>
        <dsp:cNvPr id="0" name=""/>
        <dsp:cNvSpPr/>
      </dsp:nvSpPr>
      <dsp:spPr>
        <a:xfrm rot="5400000">
          <a:off x="3790786" y="-289407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</a:p>
      </dsp:txBody>
      <dsp:txXfrm rot="-5400000">
        <a:off x="864271" y="87680"/>
        <a:ext cx="6929362" cy="1021091"/>
      </dsp:txXfrm>
    </dsp:sp>
    <dsp:sp modelId="{20E5969B-3E48-4C01-8D78-E5FC960E704E}">
      <dsp:nvSpPr>
        <dsp:cNvPr id="0" name=""/>
        <dsp:cNvSpPr/>
      </dsp:nvSpPr>
      <dsp:spPr>
        <a:xfrm rot="5400000">
          <a:off x="-185200" y="1511187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</a:t>
          </a:r>
        </a:p>
      </dsp:txBody>
      <dsp:txXfrm rot="-5400000">
        <a:off x="1" y="1758121"/>
        <a:ext cx="864270" cy="370402"/>
      </dsp:txXfrm>
    </dsp:sp>
    <dsp:sp modelId="{D0FC2967-D9A9-41C4-814A-0C1766835238}">
      <dsp:nvSpPr>
        <dsp:cNvPr id="0" name=""/>
        <dsp:cNvSpPr/>
      </dsp:nvSpPr>
      <dsp:spPr>
        <a:xfrm rot="5400000">
          <a:off x="3782380" y="-1610600"/>
          <a:ext cx="1148382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Страивта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</a:p>
      </dsp:txBody>
      <dsp:txXfrm rot="-5400000">
        <a:off x="864271" y="1363568"/>
        <a:ext cx="6928542" cy="1036264"/>
      </dsp:txXfrm>
    </dsp:sp>
    <dsp:sp modelId="{15EF83EA-AC54-4310-911C-845D7943E74E}">
      <dsp:nvSpPr>
        <dsp:cNvPr id="0" name=""/>
        <dsp:cNvSpPr/>
      </dsp:nvSpPr>
      <dsp:spPr>
        <a:xfrm rot="5400000">
          <a:off x="-185200" y="2758345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1" y="3005279"/>
        <a:ext cx="864270" cy="370402"/>
      </dsp:txXfrm>
    </dsp:sp>
    <dsp:sp modelId="{2C1785E9-B500-47B7-A0BB-36FB89FBFAE6}">
      <dsp:nvSpPr>
        <dsp:cNvPr id="0" name=""/>
        <dsp:cNvSpPr/>
      </dsp:nvSpPr>
      <dsp:spPr>
        <a:xfrm rot="5400000">
          <a:off x="3759667" y="-303322"/>
          <a:ext cx="1193388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64061" y="2650540"/>
        <a:ext cx="6926345" cy="1076876"/>
      </dsp:txXfrm>
    </dsp:sp>
    <dsp:sp modelId="{A667163F-DD89-42E6-8C6F-4DC4113DFBFD}">
      <dsp:nvSpPr>
        <dsp:cNvPr id="0" name=""/>
        <dsp:cNvSpPr/>
      </dsp:nvSpPr>
      <dsp:spPr>
        <a:xfrm rot="5400000">
          <a:off x="-185200" y="4033412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</a:t>
          </a:r>
        </a:p>
      </dsp:txBody>
      <dsp:txXfrm rot="-5400000">
        <a:off x="1" y="4280346"/>
        <a:ext cx="864270" cy="370402"/>
      </dsp:txXfrm>
    </dsp:sp>
    <dsp:sp modelId="{12AECCE6-C313-4BDD-B252-76524F3C6A72}">
      <dsp:nvSpPr>
        <dsp:cNvPr id="0" name=""/>
        <dsp:cNvSpPr/>
      </dsp:nvSpPr>
      <dsp:spPr>
        <a:xfrm rot="5400000">
          <a:off x="3790786" y="97044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kern="1200" dirty="0"/>
        </a:p>
      </dsp:txBody>
      <dsp:txXfrm rot="-5400000">
        <a:off x="864271" y="3952199"/>
        <a:ext cx="6929362" cy="1021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5200" y="244381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</a:t>
          </a:r>
        </a:p>
      </dsp:txBody>
      <dsp:txXfrm rot="-5400000">
        <a:off x="1" y="491315"/>
        <a:ext cx="864270" cy="370402"/>
      </dsp:txXfrm>
    </dsp:sp>
    <dsp:sp modelId="{1D14304C-89E5-40EB-B7EF-FE9CB7EB46C6}">
      <dsp:nvSpPr>
        <dsp:cNvPr id="0" name=""/>
        <dsp:cNvSpPr/>
      </dsp:nvSpPr>
      <dsp:spPr>
        <a:xfrm rot="5400000">
          <a:off x="3790786" y="-289407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Заключить договор, выдать работающему гражданину страховое свидетельство, открыть именной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лицевой счет</a:t>
          </a:r>
        </a:p>
      </dsp:txBody>
      <dsp:txXfrm rot="-5400000">
        <a:off x="864271" y="87680"/>
        <a:ext cx="6929362" cy="1021091"/>
      </dsp:txXfrm>
    </dsp:sp>
    <dsp:sp modelId="{20E5969B-3E48-4C01-8D78-E5FC960E704E}">
      <dsp:nvSpPr>
        <dsp:cNvPr id="0" name=""/>
        <dsp:cNvSpPr/>
      </dsp:nvSpPr>
      <dsp:spPr>
        <a:xfrm rot="5400000">
          <a:off x="-185200" y="1511187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</a:t>
          </a:r>
        </a:p>
      </dsp:txBody>
      <dsp:txXfrm rot="-5400000">
        <a:off x="1" y="1758121"/>
        <a:ext cx="864270" cy="370402"/>
      </dsp:txXfrm>
    </dsp:sp>
    <dsp:sp modelId="{D0FC2967-D9A9-41C4-814A-0C1766835238}">
      <dsp:nvSpPr>
        <dsp:cNvPr id="0" name=""/>
        <dsp:cNvSpPr/>
      </dsp:nvSpPr>
      <dsp:spPr>
        <a:xfrm rot="5400000">
          <a:off x="3782380" y="-1610600"/>
          <a:ext cx="1148382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Собирать, вести учет  и капитализировать поступающие страховые взносы</a:t>
          </a:r>
        </a:p>
      </dsp:txBody>
      <dsp:txXfrm rot="-5400000">
        <a:off x="864271" y="1363568"/>
        <a:ext cx="6928542" cy="1036264"/>
      </dsp:txXfrm>
    </dsp:sp>
    <dsp:sp modelId="{15EF83EA-AC54-4310-911C-845D7943E74E}">
      <dsp:nvSpPr>
        <dsp:cNvPr id="0" name=""/>
        <dsp:cNvSpPr/>
      </dsp:nvSpPr>
      <dsp:spPr>
        <a:xfrm rot="5400000">
          <a:off x="-185200" y="2758345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1" y="3005279"/>
        <a:ext cx="864270" cy="370402"/>
      </dsp:txXfrm>
    </dsp:sp>
    <dsp:sp modelId="{2C1785E9-B500-47B7-A0BB-36FB89FBFAE6}">
      <dsp:nvSpPr>
        <dsp:cNvPr id="0" name=""/>
        <dsp:cNvSpPr/>
      </dsp:nvSpPr>
      <dsp:spPr>
        <a:xfrm rot="5400000">
          <a:off x="3759667" y="-303322"/>
          <a:ext cx="1193388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Ежемесячно предоставлять в Фонд социальной защиты населения  реестры участников, начисленных сумм выплат и платежей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64061" y="2650540"/>
        <a:ext cx="6926345" cy="1076876"/>
      </dsp:txXfrm>
    </dsp:sp>
    <dsp:sp modelId="{A667163F-DD89-42E6-8C6F-4DC4113DFBFD}">
      <dsp:nvSpPr>
        <dsp:cNvPr id="0" name=""/>
        <dsp:cNvSpPr/>
      </dsp:nvSpPr>
      <dsp:spPr>
        <a:xfrm rot="5400000">
          <a:off x="-185200" y="4033412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</a:t>
          </a:r>
        </a:p>
      </dsp:txBody>
      <dsp:txXfrm rot="-5400000">
        <a:off x="1" y="4280346"/>
        <a:ext cx="864270" cy="370402"/>
      </dsp:txXfrm>
    </dsp:sp>
    <dsp:sp modelId="{12AECCE6-C313-4BDD-B252-76524F3C6A72}">
      <dsp:nvSpPr>
        <dsp:cNvPr id="0" name=""/>
        <dsp:cNvSpPr/>
      </dsp:nvSpPr>
      <dsp:spPr>
        <a:xfrm rot="5400000">
          <a:off x="3790786" y="97044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Осуществлять выплату дополнительной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накопительной пенсии</a:t>
          </a:r>
          <a:endParaRPr lang="ru-RU" sz="1400" kern="1200" dirty="0"/>
        </a:p>
      </dsp:txBody>
      <dsp:txXfrm rot="-5400000">
        <a:off x="864271" y="3952199"/>
        <a:ext cx="6929362" cy="102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7FEA8E8A-3CF5-41AF-8F99-B25A88181C6C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EED6C827-2833-4912-B62E-AEB70EBF1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0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419554BD-A0B9-409E-A2FC-E8057D503B7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772116BB-BC87-4BB5-A6C2-4175CEA41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4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1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8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23423"/>
          <a:stretch/>
        </p:blipFill>
        <p:spPr>
          <a:xfrm>
            <a:off x="-1" y="1240"/>
            <a:ext cx="9144001" cy="685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879" y="188640"/>
            <a:ext cx="6791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ФОНД СОЦИАЛЬНОЙ ЗАЩИТЫ НАСЕЛЕНИЯ </a:t>
            </a:r>
          </a:p>
          <a:p>
            <a:pPr algn="ctr"/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МИНИСТЕРСТВА ТРУДА И СОЦИАЛЬНОЙ ЗАЩИТЫ </a:t>
            </a:r>
            <a:b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РЕСПУБЛИКИ БЕЛАРУСЬ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4625" y="6357491"/>
            <a:ext cx="79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г. Минск</a:t>
            </a:r>
            <a:br>
              <a:rPr lang="ru-RU" sz="1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9674"/>
          <a:stretch/>
        </p:blipFill>
        <p:spPr>
          <a:xfrm>
            <a:off x="2987824" y="2514164"/>
            <a:ext cx="6171422" cy="1768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1344" y="2132856"/>
            <a:ext cx="6589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пенсионное страхование</a:t>
            </a:r>
            <a:endParaRPr lang="ru-RU" sz="2400" b="1" dirty="0">
              <a:solidFill>
                <a:srgbClr val="9D2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65956342"/>
              </p:ext>
            </p:extLst>
          </p:nvPr>
        </p:nvGraphicFramePr>
        <p:xfrm>
          <a:off x="107504" y="1124744"/>
          <a:ext cx="8928992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078" y="10463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36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ИНФОРМАЦИОННО-РАЗЪЯСНИТЕЛЬНАЯ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86347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6153"/>
          <a:stretch/>
        </p:blipFill>
        <p:spPr bwMode="auto">
          <a:xfrm>
            <a:off x="539552" y="0"/>
            <a:ext cx="79208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5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96" y="1175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Участники системы добровольного страхования дополнительной накопительной пенсии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600" y="1235660"/>
            <a:ext cx="2124236" cy="1113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Работающие граждане – страхователи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600" y="390658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Работодатели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257112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«Стравита» - страховщик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71600" y="5167297"/>
            <a:ext cx="2124236" cy="10308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Фонд социальной защиты населения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03848" y="1235662"/>
            <a:ext cx="5688632" cy="11132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i="1" dirty="0"/>
              <a:t>За которых работодателем уплачиваются страховые взносы на пенсионное страхование</a:t>
            </a:r>
            <a:r>
              <a:rPr lang="ru-RU" sz="1300" i="1" dirty="0"/>
              <a:t> в бюджет фонда, при условии, что </a:t>
            </a:r>
            <a:r>
              <a:rPr lang="ru-RU" sz="1300" b="1" i="1" dirty="0"/>
              <a:t>на дату  начал</a:t>
            </a:r>
            <a:r>
              <a:rPr lang="ru-RU" sz="1300" i="1" dirty="0"/>
              <a:t>а срока дополнительного накопительного пенсионного страхования до достижения ими общеустановленного пенсионного возраста </a:t>
            </a:r>
            <a:r>
              <a:rPr lang="ru-RU" sz="1300" b="1" i="1" dirty="0"/>
              <a:t>остается не менее 3 лет</a:t>
            </a:r>
            <a:r>
              <a:rPr lang="ru-RU" sz="1300" i="1" dirty="0"/>
              <a:t>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906581"/>
            <a:ext cx="568863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Плательщики взносов, определенные в Законе Республики Беларусь от 15 июля 2021 г. № 118-З «О взносах в бюджет государственного внебюджетного фонда социальной защиты населения Республики Беларусь»</a:t>
            </a:r>
            <a:r>
              <a:rPr lang="en-US" sz="1300" i="1" dirty="0"/>
              <a:t> </a:t>
            </a:r>
            <a:r>
              <a:rPr lang="ru-RU" sz="1300" i="1" dirty="0"/>
              <a:t> как работодатели 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03848" y="2571122"/>
            <a:ext cx="5688632" cy="10081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Осуществляющий дополнительное пенсионное страхование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5167297"/>
            <a:ext cx="5688632" cy="10081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</a:rPr>
              <a:t>Государственный орган участвующий в формировании пенсионных сбережений страхователей  путем снижения размера взносов работодателя в бюджет фонда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79512" y="1235661"/>
            <a:ext cx="792088" cy="234357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прямые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79512" y="3906581"/>
            <a:ext cx="792088" cy="229156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косвенные</a:t>
            </a:r>
          </a:p>
        </p:txBody>
      </p:sp>
    </p:spTree>
    <p:extLst>
      <p:ext uri="{BB962C8B-B14F-4D97-AF65-F5344CB8AC3E}">
        <p14:creationId xmlns:p14="http://schemas.microsoft.com/office/powerpoint/2010/main" val="252393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41"/>
            <a:ext cx="9144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Требования для определения права на накопление пенсии</a:t>
            </a:r>
            <a:endParaRPr lang="be-BY" sz="2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396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Наличие работодателя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645024"/>
            <a:ext cx="396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на момент начала участия в системе накопления: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женщин до 55 лет;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мужчин до 60 лет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2160000"/>
          </a:xfrm>
          <a:prstGeom prst="roundRect">
            <a:avLst>
              <a:gd name="adj" fmla="val 2942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Работодатель: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ликвидации;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 несостоятельности (банкротства)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689" y="3645025"/>
            <a:ext cx="3960000" cy="215999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Работник не является инвалидом </a:t>
            </a:r>
            <a:r>
              <a:rPr lang="en-US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</p:txBody>
      </p:sp>
    </p:spTree>
    <p:extLst>
      <p:ext uri="{BB962C8B-B14F-4D97-AF65-F5344CB8AC3E}">
        <p14:creationId xmlns:p14="http://schemas.microsoft.com/office/powerpoint/2010/main" val="407060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работающим гражданам, желающим участвовать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1122813089"/>
              </p:ext>
            </p:extLst>
          </p:nvPr>
        </p:nvGraphicFramePr>
        <p:xfrm>
          <a:off x="539552" y="1052737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62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906909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Особенности системы добровольного страхования накопительной пенсии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3888432" cy="1944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1.Договор заключается работающим гражданином, </a:t>
            </a:r>
            <a:b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которого до достижения общеустановленного пенсионного возраста остается не менее 3 лет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645024"/>
            <a:ext cx="3816424" cy="15121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3.Граждане вправе приостанавливать (возобновлять)  участие в добровольном страховании накопительной пенсии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187539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2.Выплата накопленной пенсии осуществляется </a:t>
            </a:r>
            <a:b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либо 10 лет</a:t>
            </a:r>
            <a:endParaRPr lang="ru-RU" sz="20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3645024"/>
            <a:ext cx="3960000" cy="136815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4.Граждане вправе один раз </a:t>
            </a:r>
            <a:b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менять размер страхового тарифа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928" y="5373216"/>
            <a:ext cx="7768480" cy="72008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5.Невыплаченная сумма накопленной пенсии наследуется</a:t>
            </a:r>
          </a:p>
        </p:txBody>
      </p:sp>
    </p:spTree>
    <p:extLst>
      <p:ext uri="{BB962C8B-B14F-4D97-AF65-F5344CB8AC3E}">
        <p14:creationId xmlns:p14="http://schemas.microsoft.com/office/powerpoint/2010/main" val="86135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работодателю,  в случае участия работника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3237848478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075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необходимо сделать РУСП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Стравита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»,  в случае участия работающего гражданина в дополнительном накопительном пенсионном страховании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2529357100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91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Добровольное страхование дополнительной накопительной пенсии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Минус 8"/>
          <p:cNvSpPr/>
          <p:nvPr/>
        </p:nvSpPr>
        <p:spPr>
          <a:xfrm>
            <a:off x="-324544" y="908720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47097"/>
              </p:ext>
            </p:extLst>
          </p:nvPr>
        </p:nvGraphicFramePr>
        <p:xfrm>
          <a:off x="107504" y="1130730"/>
          <a:ext cx="8867316" cy="3846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1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22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Средняя заработная плата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Страховой тариф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2+2 %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Остаток ежемесячной доплаты в заработную плату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зарплата по учреждению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30(работник) + 30 (ФСЗН)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Врач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 стажем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40(работник) + 40 (ФСЗН)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579296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600" b="1" i="1" dirty="0"/>
              <a:t>Важно! </a:t>
            </a:r>
            <a:br>
              <a:rPr lang="ru-RU" sz="2600" b="1" i="1" dirty="0"/>
            </a:br>
            <a:r>
              <a:rPr lang="ru-RU" sz="2600" b="1" i="1" dirty="0"/>
              <a:t>Получая половину доплаты зарабатываем дополнительную накопительную пенсию в размере не менее пенсии ППС;</a:t>
            </a:r>
            <a:br>
              <a:rPr lang="ru-RU" sz="2600" b="1" i="1" dirty="0"/>
            </a:br>
            <a:r>
              <a:rPr lang="ru-RU" sz="2600" b="1" i="1" dirty="0"/>
              <a:t>Пенсия наследуется</a:t>
            </a:r>
          </a:p>
        </p:txBody>
      </p:sp>
    </p:spTree>
    <p:extLst>
      <p:ext uri="{BB962C8B-B14F-4D97-AF65-F5344CB8AC3E}">
        <p14:creationId xmlns:p14="http://schemas.microsoft.com/office/powerpoint/2010/main" val="109714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0052" y="-2331640"/>
            <a:ext cx="2133600" cy="365125"/>
          </a:xfrm>
        </p:spPr>
        <p:txBody>
          <a:bodyPr/>
          <a:lstStyle/>
          <a:p>
            <a:pPr>
              <a:defRPr/>
            </a:pPr>
            <a:fld id="{4001BE04-00E2-4790-A63C-A4D6D4C2B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57793" y="20121"/>
            <a:ext cx="8845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Информирования общественности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" y="1616980"/>
            <a:ext cx="4095582" cy="731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976" y="762370"/>
            <a:ext cx="470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Мы в 7 социальных сетях – </a:t>
            </a:r>
            <a:br>
              <a:rPr lang="ru-RU" sz="1600" b="1" dirty="0"/>
            </a:br>
            <a:r>
              <a:rPr lang="ru-RU" sz="1600" b="1" dirty="0"/>
              <a:t>группа «ФСЗН официально, просто и доступно»</a:t>
            </a:r>
            <a:br>
              <a:rPr lang="en-US" sz="2000" b="1" dirty="0"/>
            </a:br>
            <a:endParaRPr lang="ru-RU" sz="1600" i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504" r="13372" b="12559"/>
          <a:stretch/>
        </p:blipFill>
        <p:spPr bwMode="auto">
          <a:xfrm>
            <a:off x="4802035" y="1247648"/>
            <a:ext cx="4341965" cy="31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02035" y="739817"/>
            <a:ext cx="3948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айт Фонда: </a:t>
            </a:r>
            <a:r>
              <a:rPr lang="en-US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ssf.gov.by</a:t>
            </a:r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http://ssf.gov.by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-252536" y="62073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03307" y="2348880"/>
            <a:ext cx="203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Более 6,6 тыс. подписчиков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9776" r="4255" b="8066"/>
          <a:stretch/>
        </p:blipFill>
        <p:spPr bwMode="auto">
          <a:xfrm>
            <a:off x="0" y="2996952"/>
            <a:ext cx="4708228" cy="35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04" y="4434884"/>
            <a:ext cx="4130414" cy="230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9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316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6666"/>
                </a:solidFill>
              </a:rPr>
              <a:t>С 1 января 2009 года в Республике Беларусь действует профессиональное пенсионное страхование</a:t>
            </a:r>
            <a:endParaRPr lang="ru-RU" sz="26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496" y="1412777"/>
            <a:ext cx="8916144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уплата взносов на ППС за работников, занятых  в особых  условиях труда и отдельными  видами  профессиональной  деятельности;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пенсионных сбережений за  счет  уплаченных  взносов;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 этих  средств  для  выплаты  пенсий  за работу  в особых  условиях труда.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Беларусь от 05.01.2008 № 322-З «О профессиональном пенсионном страховании»</a:t>
            </a:r>
          </a:p>
        </p:txBody>
      </p:sp>
    </p:spTree>
    <p:extLst>
      <p:ext uri="{BB962C8B-B14F-4D97-AF65-F5344CB8AC3E}">
        <p14:creationId xmlns:p14="http://schemas.microsoft.com/office/powerpoint/2010/main" val="147118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Контакты органов Фонда социальной защиты населения для подробных консультаций и дополнительных пояснений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Минус 8"/>
          <p:cNvSpPr/>
          <p:nvPr/>
        </p:nvSpPr>
        <p:spPr>
          <a:xfrm>
            <a:off x="-324544" y="145434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672688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84976" cy="244827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Многофункциональный центр обслуживания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Почтовый адрес: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220012, г. Минск, ул. </a:t>
            </a:r>
            <a:r>
              <a:rPr lang="ru-RU" sz="2800" dirty="0" err="1">
                <a:solidFill>
                  <a:schemeClr val="tx1"/>
                </a:solidFill>
              </a:rPr>
              <a:t>Толбухина</a:t>
            </a:r>
            <a:r>
              <a:rPr lang="ru-RU" sz="2800" dirty="0">
                <a:solidFill>
                  <a:schemeClr val="tx1"/>
                </a:solidFill>
              </a:rPr>
              <a:t>, 6 (1 этаж)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Режим работы:  Понедельник – пятница: 8.30 – 13.00, 14.00 - 17.30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Телефон:+ 375 (17) 352-05-01</a:t>
            </a:r>
          </a:p>
          <a:p>
            <a:endParaRPr lang="ru-RU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19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02802227"/>
              </p:ext>
            </p:extLst>
          </p:nvPr>
        </p:nvGraphicFramePr>
        <p:xfrm>
          <a:off x="-15931" y="1600179"/>
          <a:ext cx="9144548" cy="469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15"/>
          <p:cNvSpPr>
            <a:spLocks noChangeArrowheads="1"/>
          </p:cNvSpPr>
          <p:nvPr/>
        </p:nvSpPr>
        <p:spPr bwMode="auto">
          <a:xfrm>
            <a:off x="0" y="89579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Количество страхователей и застрахованных лиц, на которых открыта </a:t>
            </a:r>
            <a:b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профессиональная часть индивидуальных лицевых счетов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5467" y="1988840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0887" y="87545"/>
            <a:ext cx="596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>
                    <a:lumMod val="50000"/>
                  </a:prstClr>
                </a:solidFill>
              </a:rPr>
              <a:t>30</a:t>
            </a:r>
          </a:p>
        </p:txBody>
      </p:sp>
      <p:sp>
        <p:nvSpPr>
          <p:cNvPr id="9" name="Минус 8"/>
          <p:cNvSpPr/>
          <p:nvPr/>
        </p:nvSpPr>
        <p:spPr>
          <a:xfrm>
            <a:off x="34947" y="692696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07656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страхователей - 10 059 </a:t>
            </a:r>
          </a:p>
        </p:txBody>
      </p:sp>
    </p:spTree>
    <p:extLst>
      <p:ext uri="{BB962C8B-B14F-4D97-AF65-F5344CB8AC3E}">
        <p14:creationId xmlns:p14="http://schemas.microsoft.com/office/powerpoint/2010/main" val="146708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0" y="-27380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Структура рабочих мест с особыми условиями труда </a:t>
            </a:r>
            <a:b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для целей профессионального пенсионного страхования по состоянию </a:t>
            </a:r>
            <a:b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на 1 января 2023 года</a:t>
            </a:r>
          </a:p>
        </p:txBody>
      </p:sp>
      <p:graphicFrame>
        <p:nvGraphicFramePr>
          <p:cNvPr id="5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0866092"/>
              </p:ext>
            </p:extLst>
          </p:nvPr>
        </p:nvGraphicFramePr>
        <p:xfrm>
          <a:off x="159400" y="1556792"/>
          <a:ext cx="8892479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18232" y="95730"/>
            <a:ext cx="596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>
                    <a:lumMod val="50000"/>
                  </a:prstClr>
                </a:solidFill>
              </a:rPr>
              <a:t>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17648" y="1145203"/>
            <a:ext cx="914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 рабочих мест по республике: 385 569</a:t>
            </a:r>
            <a:endParaRPr lang="ru-RU" dirty="0"/>
          </a:p>
        </p:txBody>
      </p:sp>
      <p:sp>
        <p:nvSpPr>
          <p:cNvPr id="10" name="Минус 9"/>
          <p:cNvSpPr/>
          <p:nvPr/>
        </p:nvSpPr>
        <p:spPr>
          <a:xfrm>
            <a:off x="34947" y="79099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9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316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19" y="1412776"/>
            <a:ext cx="8804711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arenR"/>
            </a:pPr>
            <a:endParaRPr lang="ru-RU" altLang="ru-R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Досрочная</a:t>
            </a:r>
            <a:r>
              <a:rPr lang="ru-RU" altLang="ru-RU" sz="40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altLang="ru-RU" sz="4000" b="1" dirty="0">
                <a:solidFill>
                  <a:srgbClr val="008080"/>
                </a:solidFill>
              </a:rPr>
              <a:t>профессиональная пенсия</a:t>
            </a:r>
          </a:p>
          <a:p>
            <a:pPr marL="0" indent="0">
              <a:buNone/>
            </a:pPr>
            <a:r>
              <a:rPr lang="ru-RU" altLang="ru-RU" sz="2400" i="1" dirty="0">
                <a:solidFill>
                  <a:srgbClr val="008080"/>
                </a:solidFill>
              </a:rPr>
              <a:t>В размере </a:t>
            </a:r>
            <a:r>
              <a:rPr lang="ru-RU" altLang="ru-RU" sz="2400" b="1" i="1" dirty="0">
                <a:solidFill>
                  <a:srgbClr val="C00000"/>
                </a:solidFill>
              </a:rPr>
              <a:t>суммы пенсионных сбережений </a:t>
            </a:r>
            <a:r>
              <a:rPr lang="ru-RU" altLang="ru-RU" sz="2400" i="1" dirty="0">
                <a:solidFill>
                  <a:srgbClr val="008080"/>
                </a:solidFill>
              </a:rPr>
              <a:t>на число месяцев досрочного пенсионного периода застрахованного лица</a:t>
            </a:r>
            <a:endParaRPr lang="ru-RU" altLang="ru-RU" sz="2400" i="1" dirty="0"/>
          </a:p>
          <a:p>
            <a:pPr marL="609600" indent="-609600"/>
            <a:endParaRPr lang="ru-RU" altLang="ru-RU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500" b="1" dirty="0">
                <a:solidFill>
                  <a:schemeClr val="accent2">
                    <a:lumMod val="75000"/>
                  </a:schemeClr>
                </a:solidFill>
              </a:rPr>
              <a:t>Дополнительная </a:t>
            </a:r>
            <a:r>
              <a:rPr lang="ru-RU" altLang="ru-RU" sz="3500" b="1" dirty="0">
                <a:solidFill>
                  <a:srgbClr val="008080"/>
                </a:solidFill>
              </a:rPr>
              <a:t>профессиональная пенсия</a:t>
            </a:r>
          </a:p>
          <a:p>
            <a:pPr marL="0" indent="0">
              <a:buNone/>
            </a:pPr>
            <a:r>
              <a:rPr lang="ru-RU" altLang="ru-RU" sz="2400" i="1" dirty="0">
                <a:solidFill>
                  <a:srgbClr val="008080"/>
                </a:solidFill>
              </a:rPr>
              <a:t>В размере </a:t>
            </a: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бюджета прожиточного минимума </a:t>
            </a:r>
            <a:r>
              <a:rPr lang="ru-RU" altLang="ru-RU" sz="2400" i="1" dirty="0">
                <a:solidFill>
                  <a:srgbClr val="008080"/>
                </a:solidFill>
              </a:rPr>
              <a:t>в среднем на душу населения, действующего в месяце, за который она выплачивается.</a:t>
            </a:r>
          </a:p>
          <a:p>
            <a:pPr marL="609600" indent="-609600"/>
            <a:endParaRPr lang="ru-RU" altLang="ru-RU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Средний размер профессиональной пенсии, участников с 2009 г.</a:t>
            </a:r>
          </a:p>
        </p:txBody>
      </p:sp>
      <p:sp>
        <p:nvSpPr>
          <p:cNvPr id="9" name="Минус 8"/>
          <p:cNvSpPr/>
          <p:nvPr/>
        </p:nvSpPr>
        <p:spPr>
          <a:xfrm>
            <a:off x="-324544" y="830871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77191"/>
              </p:ext>
            </p:extLst>
          </p:nvPr>
        </p:nvGraphicFramePr>
        <p:xfrm>
          <a:off x="107503" y="1124744"/>
          <a:ext cx="8856985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Виды пенсии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Размер пенсии при участии в ППС 13 лет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Период получения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Досрочная пенсия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Дополнительная пенсия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341 (БПМ)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месяцев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19256" cy="720079"/>
          </a:xfrm>
        </p:spPr>
        <p:txBody>
          <a:bodyPr>
            <a:normAutofit fontScale="90000"/>
          </a:bodyPr>
          <a:lstStyle/>
          <a:p>
            <a:pPr algn="l"/>
            <a:r>
              <a:rPr lang="ru-RU" sz="2600" b="1" i="1" dirty="0"/>
              <a:t>Важно! </a:t>
            </a:r>
            <a:br>
              <a:rPr lang="ru-RU" sz="2600" b="1" i="1" dirty="0"/>
            </a:br>
            <a:r>
              <a:rPr lang="ru-RU" sz="2600" b="1" i="1" dirty="0"/>
              <a:t>Пенсия не наследуется</a:t>
            </a:r>
          </a:p>
        </p:txBody>
      </p:sp>
    </p:spTree>
    <p:extLst>
      <p:ext uri="{BB962C8B-B14F-4D97-AF65-F5344CB8AC3E}">
        <p14:creationId xmlns:p14="http://schemas.microsoft.com/office/powerpoint/2010/main" val="188370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001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6666"/>
                </a:solidFill>
              </a:rPr>
              <a:t>С 1 января 2014 года в Республике Беларусь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r>
              <a:rPr lang="ru-RU" sz="2600" b="1" dirty="0">
                <a:solidFill>
                  <a:srgbClr val="006666"/>
                </a:solidFill>
              </a:rPr>
              <a:t> внесены дополнения, совершенствующие профессиональное пенсионное страхование, посредством  предоставления дополнительных пенсионных гарантий отдельным категориям работников, занятых на работах в особых условиях труда.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Доплата к заработной плате </a:t>
            </a:r>
          </a:p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(вместо профессионального пенсионного страхования)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endParaRPr lang="ru-RU" sz="26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2" y="2708920"/>
            <a:ext cx="895164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                                                                         от 25.09.2013 № 441 «О некоторых вопросах профессионального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пенсионного страхования и пенсионного обеспечения"</a:t>
            </a:r>
          </a:p>
        </p:txBody>
      </p:sp>
    </p:spTree>
    <p:extLst>
      <p:ext uri="{BB962C8B-B14F-4D97-AF65-F5344CB8AC3E}">
        <p14:creationId xmlns:p14="http://schemas.microsoft.com/office/powerpoint/2010/main" val="329165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00120" cy="558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  </a:t>
            </a:r>
            <a:r>
              <a:rPr lang="ru-RU" altLang="ru-RU" sz="2600" b="1" dirty="0">
                <a:solidFill>
                  <a:srgbClr val="006666"/>
                </a:solidFill>
              </a:rPr>
              <a:t>Доплата к заработной плате </a:t>
            </a:r>
          </a:p>
          <a:p>
            <a:pPr algn="ctr">
              <a:lnSpc>
                <a:spcPct val="80000"/>
              </a:lnSpc>
            </a:pPr>
            <a:endParaRPr lang="ru-RU" altLang="ru-RU" sz="2600" b="1" dirty="0">
              <a:solidFill>
                <a:srgbClr val="006666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600" b="1" dirty="0">
              <a:solidFill>
                <a:srgbClr val="006666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008080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размер доплаты определяется работодателем. </a:t>
            </a:r>
            <a:r>
              <a:rPr lang="ru-RU" altLang="ru-RU" sz="2400" b="1" dirty="0">
                <a:solidFill>
                  <a:srgbClr val="C00000"/>
                </a:solidFill>
              </a:rPr>
              <a:t>Размер доплаты не может быть менее суммы взносов на ППС;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выбор работником ежемесячной доплаты оформляется путем подачи работодателю письменного </a:t>
            </a:r>
            <a:r>
              <a:rPr lang="ru-RU" altLang="ru-RU" sz="2400" b="1" dirty="0">
                <a:solidFill>
                  <a:srgbClr val="C00000"/>
                </a:solidFill>
              </a:rPr>
              <a:t>заявления</a:t>
            </a:r>
            <a:r>
              <a:rPr lang="ru-RU" altLang="ru-RU" sz="2400" b="1" dirty="0">
                <a:solidFill>
                  <a:srgbClr val="008080"/>
                </a:solidFill>
              </a:rPr>
              <a:t>;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b="1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в заявлении работник указывает сведения о периодах специального стажа работы до 1 января 2009 года; </a:t>
            </a: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b="1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форма заявления работника на доплату, порядок его подачи, регистрации и хранения определяются локальным нормативным правовым актом работодателя.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Профессиональное пенсионное страхование </a:t>
            </a:r>
            <a:r>
              <a:rPr lang="ru-RU" sz="2000" b="1" dirty="0" err="1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медецинских</a:t>
            </a:r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работников</a:t>
            </a:r>
            <a:endParaRPr lang="ru-RU" b="1" dirty="0">
              <a:solidFill>
                <a:srgbClr val="036B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22598" y="707760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2628"/>
              </p:ext>
            </p:extLst>
          </p:nvPr>
        </p:nvGraphicFramePr>
        <p:xfrm>
          <a:off x="107505" y="908720"/>
          <a:ext cx="8712966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7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5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Заработная плата</a:t>
                      </a:r>
                      <a:endParaRPr lang="ru-RU" sz="2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Средняя заработная плата</a:t>
                      </a:r>
                    </a:p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 </a:t>
                      </a:r>
                      <a:r>
                        <a:rPr lang="ru-RU" sz="2200" b="1" i="1" u="none" strike="noStrike" dirty="0">
                          <a:effectLst/>
                        </a:rPr>
                        <a:t>(руб.)</a:t>
                      </a:r>
                      <a:endParaRPr lang="ru-RU" sz="2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Сумма взносов</a:t>
                      </a:r>
                      <a:br>
                        <a:rPr lang="ru-RU" sz="2200" b="1" u="none" strike="noStrike" dirty="0">
                          <a:effectLst/>
                        </a:rPr>
                      </a:br>
                      <a:r>
                        <a:rPr lang="ru-RU" sz="2200" b="1" u="none" strike="noStrike" dirty="0">
                          <a:effectLst/>
                        </a:rPr>
                        <a:t> на ППС 4% </a:t>
                      </a:r>
                    </a:p>
                    <a:p>
                      <a:pPr algn="ctr" fontAlgn="ctr"/>
                      <a:r>
                        <a:rPr lang="ru-RU" sz="2200" b="1" i="1" u="none" strike="noStrike" dirty="0">
                          <a:effectLst/>
                        </a:rPr>
                        <a:t>(руб.)</a:t>
                      </a:r>
                      <a:endParaRPr lang="ru-RU" sz="2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доплата к зарплате, при отказе от уплаты взносов на ППС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(руб.)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3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зарплата по учреждению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9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 стажем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05134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7439</TotalTime>
  <Words>1198</Words>
  <Application>Microsoft Office PowerPoint</Application>
  <PresentationFormat>Экран (4:3)</PresentationFormat>
  <Paragraphs>205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Пенсия не наследуется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Получая половину доплаты зарабатываем дополнительную накопительную пенсию в размере не менее пенсии ППС; Пенсия наследуется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Бердникова Юлия Николаевна</dc:creator>
  <cp:lastModifiedBy>Новик Л.Г.</cp:lastModifiedBy>
  <cp:revision>575</cp:revision>
  <cp:lastPrinted>2022-11-29T16:01:16Z</cp:lastPrinted>
  <dcterms:created xsi:type="dcterms:W3CDTF">2018-11-20T10:45:37Z</dcterms:created>
  <dcterms:modified xsi:type="dcterms:W3CDTF">2023-04-19T12:22:09Z</dcterms:modified>
</cp:coreProperties>
</file>